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23" r:id="rId3"/>
    <p:sldId id="324" r:id="rId4"/>
    <p:sldId id="293" r:id="rId5"/>
    <p:sldId id="294" r:id="rId6"/>
    <p:sldId id="296" r:id="rId7"/>
    <p:sldId id="298" r:id="rId8"/>
    <p:sldId id="319" r:id="rId9"/>
    <p:sldId id="304" r:id="rId10"/>
    <p:sldId id="283" r:id="rId11"/>
    <p:sldId id="284" r:id="rId12"/>
    <p:sldId id="262" r:id="rId13"/>
    <p:sldId id="318" r:id="rId14"/>
    <p:sldId id="317" r:id="rId15"/>
    <p:sldId id="286" r:id="rId16"/>
    <p:sldId id="320" r:id="rId17"/>
    <p:sldId id="289" r:id="rId18"/>
    <p:sldId id="291" r:id="rId19"/>
    <p:sldId id="310" r:id="rId20"/>
    <p:sldId id="292" r:id="rId21"/>
    <p:sldId id="287" r:id="rId22"/>
    <p:sldId id="290" r:id="rId23"/>
    <p:sldId id="306" r:id="rId24"/>
    <p:sldId id="309" r:id="rId25"/>
    <p:sldId id="311" r:id="rId26"/>
    <p:sldId id="312" r:id="rId27"/>
    <p:sldId id="313" r:id="rId28"/>
    <p:sldId id="314" r:id="rId29"/>
    <p:sldId id="308" r:id="rId30"/>
    <p:sldId id="307" r:id="rId31"/>
    <p:sldId id="325" r:id="rId32"/>
    <p:sldId id="315" r:id="rId33"/>
    <p:sldId id="316" r:id="rId34"/>
    <p:sldId id="321" r:id="rId35"/>
    <p:sldId id="326" r:id="rId36"/>
    <p:sldId id="281" r:id="rId37"/>
    <p:sldId id="32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autoAdjust="0"/>
    <p:restoredTop sz="94660"/>
  </p:normalViewPr>
  <p:slideViewPr>
    <p:cSldViewPr snapToGrid="0">
      <p:cViewPr varScale="1">
        <p:scale>
          <a:sx n="74" d="100"/>
          <a:sy n="74" d="100"/>
        </p:scale>
        <p:origin x="4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DD412-06B1-4887-877C-55A2C02732FB}" type="datetimeFigureOut">
              <a:rPr lang="en-US" smtClean="0"/>
              <a:t>12/22/2015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EE875C-8750-4D85-9C22-AE4A69B64FF7}" type="slidenum">
              <a:rPr lang="en-US" smtClean="0"/>
              <a:t>‹#›</a:t>
            </a:fld>
            <a:endParaRPr lang="en-US"/>
          </a:p>
        </p:txBody>
      </p:sp>
    </p:spTree>
    <p:extLst>
      <p:ext uri="{BB962C8B-B14F-4D97-AF65-F5344CB8AC3E}">
        <p14:creationId xmlns:p14="http://schemas.microsoft.com/office/powerpoint/2010/main" val="3746525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4</a:t>
            </a:fld>
            <a:endParaRPr lang="en-US"/>
          </a:p>
        </p:txBody>
      </p:sp>
    </p:spTree>
    <p:extLst>
      <p:ext uri="{BB962C8B-B14F-4D97-AF65-F5344CB8AC3E}">
        <p14:creationId xmlns:p14="http://schemas.microsoft.com/office/powerpoint/2010/main" val="1946134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13</a:t>
            </a:fld>
            <a:endParaRPr lang="en-US"/>
          </a:p>
        </p:txBody>
      </p:sp>
    </p:spTree>
    <p:extLst>
      <p:ext uri="{BB962C8B-B14F-4D97-AF65-F5344CB8AC3E}">
        <p14:creationId xmlns:p14="http://schemas.microsoft.com/office/powerpoint/2010/main" val="2552395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14</a:t>
            </a:fld>
            <a:endParaRPr lang="en-US"/>
          </a:p>
        </p:txBody>
      </p:sp>
    </p:spTree>
    <p:extLst>
      <p:ext uri="{BB962C8B-B14F-4D97-AF65-F5344CB8AC3E}">
        <p14:creationId xmlns:p14="http://schemas.microsoft.com/office/powerpoint/2010/main" val="151696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15</a:t>
            </a:fld>
            <a:endParaRPr lang="en-US"/>
          </a:p>
        </p:txBody>
      </p:sp>
    </p:spTree>
    <p:extLst>
      <p:ext uri="{BB962C8B-B14F-4D97-AF65-F5344CB8AC3E}">
        <p14:creationId xmlns:p14="http://schemas.microsoft.com/office/powerpoint/2010/main" val="3672177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16</a:t>
            </a:fld>
            <a:endParaRPr lang="en-US"/>
          </a:p>
        </p:txBody>
      </p:sp>
    </p:spTree>
    <p:extLst>
      <p:ext uri="{BB962C8B-B14F-4D97-AF65-F5344CB8AC3E}">
        <p14:creationId xmlns:p14="http://schemas.microsoft.com/office/powerpoint/2010/main" val="748239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17</a:t>
            </a:fld>
            <a:endParaRPr lang="en-US"/>
          </a:p>
        </p:txBody>
      </p:sp>
    </p:spTree>
    <p:extLst>
      <p:ext uri="{BB962C8B-B14F-4D97-AF65-F5344CB8AC3E}">
        <p14:creationId xmlns:p14="http://schemas.microsoft.com/office/powerpoint/2010/main" val="1744938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18</a:t>
            </a:fld>
            <a:endParaRPr lang="en-US"/>
          </a:p>
        </p:txBody>
      </p:sp>
    </p:spTree>
    <p:extLst>
      <p:ext uri="{BB962C8B-B14F-4D97-AF65-F5344CB8AC3E}">
        <p14:creationId xmlns:p14="http://schemas.microsoft.com/office/powerpoint/2010/main" val="200339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19</a:t>
            </a:fld>
            <a:endParaRPr lang="en-US"/>
          </a:p>
        </p:txBody>
      </p:sp>
    </p:spTree>
    <p:extLst>
      <p:ext uri="{BB962C8B-B14F-4D97-AF65-F5344CB8AC3E}">
        <p14:creationId xmlns:p14="http://schemas.microsoft.com/office/powerpoint/2010/main" val="2163853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20</a:t>
            </a:fld>
            <a:endParaRPr lang="en-US"/>
          </a:p>
        </p:txBody>
      </p:sp>
    </p:spTree>
    <p:extLst>
      <p:ext uri="{BB962C8B-B14F-4D97-AF65-F5344CB8AC3E}">
        <p14:creationId xmlns:p14="http://schemas.microsoft.com/office/powerpoint/2010/main" val="199060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21</a:t>
            </a:fld>
            <a:endParaRPr lang="en-US"/>
          </a:p>
        </p:txBody>
      </p:sp>
    </p:spTree>
    <p:extLst>
      <p:ext uri="{BB962C8B-B14F-4D97-AF65-F5344CB8AC3E}">
        <p14:creationId xmlns:p14="http://schemas.microsoft.com/office/powerpoint/2010/main" val="3945481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22</a:t>
            </a:fld>
            <a:endParaRPr lang="en-US"/>
          </a:p>
        </p:txBody>
      </p:sp>
    </p:spTree>
    <p:extLst>
      <p:ext uri="{BB962C8B-B14F-4D97-AF65-F5344CB8AC3E}">
        <p14:creationId xmlns:p14="http://schemas.microsoft.com/office/powerpoint/2010/main" val="1764405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5</a:t>
            </a:fld>
            <a:endParaRPr lang="en-US"/>
          </a:p>
        </p:txBody>
      </p:sp>
    </p:spTree>
    <p:extLst>
      <p:ext uri="{BB962C8B-B14F-4D97-AF65-F5344CB8AC3E}">
        <p14:creationId xmlns:p14="http://schemas.microsoft.com/office/powerpoint/2010/main" val="139982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23</a:t>
            </a:fld>
            <a:endParaRPr lang="en-US"/>
          </a:p>
        </p:txBody>
      </p:sp>
    </p:spTree>
    <p:extLst>
      <p:ext uri="{BB962C8B-B14F-4D97-AF65-F5344CB8AC3E}">
        <p14:creationId xmlns:p14="http://schemas.microsoft.com/office/powerpoint/2010/main" val="3638674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24</a:t>
            </a:fld>
            <a:endParaRPr lang="en-US"/>
          </a:p>
        </p:txBody>
      </p:sp>
    </p:spTree>
    <p:extLst>
      <p:ext uri="{BB962C8B-B14F-4D97-AF65-F5344CB8AC3E}">
        <p14:creationId xmlns:p14="http://schemas.microsoft.com/office/powerpoint/2010/main" val="4180989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25</a:t>
            </a:fld>
            <a:endParaRPr lang="en-US"/>
          </a:p>
        </p:txBody>
      </p:sp>
    </p:spTree>
    <p:extLst>
      <p:ext uri="{BB962C8B-B14F-4D97-AF65-F5344CB8AC3E}">
        <p14:creationId xmlns:p14="http://schemas.microsoft.com/office/powerpoint/2010/main" val="162199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26</a:t>
            </a:fld>
            <a:endParaRPr lang="en-US"/>
          </a:p>
        </p:txBody>
      </p:sp>
    </p:spTree>
    <p:extLst>
      <p:ext uri="{BB962C8B-B14F-4D97-AF65-F5344CB8AC3E}">
        <p14:creationId xmlns:p14="http://schemas.microsoft.com/office/powerpoint/2010/main" val="1999210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27</a:t>
            </a:fld>
            <a:endParaRPr lang="en-US"/>
          </a:p>
        </p:txBody>
      </p:sp>
    </p:spTree>
    <p:extLst>
      <p:ext uri="{BB962C8B-B14F-4D97-AF65-F5344CB8AC3E}">
        <p14:creationId xmlns:p14="http://schemas.microsoft.com/office/powerpoint/2010/main" val="3131130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28</a:t>
            </a:fld>
            <a:endParaRPr lang="en-US"/>
          </a:p>
        </p:txBody>
      </p:sp>
    </p:spTree>
    <p:extLst>
      <p:ext uri="{BB962C8B-B14F-4D97-AF65-F5344CB8AC3E}">
        <p14:creationId xmlns:p14="http://schemas.microsoft.com/office/powerpoint/2010/main" val="1073209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29</a:t>
            </a:fld>
            <a:endParaRPr lang="en-US"/>
          </a:p>
        </p:txBody>
      </p:sp>
    </p:spTree>
    <p:extLst>
      <p:ext uri="{BB962C8B-B14F-4D97-AF65-F5344CB8AC3E}">
        <p14:creationId xmlns:p14="http://schemas.microsoft.com/office/powerpoint/2010/main" val="2316922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30</a:t>
            </a:fld>
            <a:endParaRPr lang="en-US"/>
          </a:p>
        </p:txBody>
      </p:sp>
    </p:spTree>
    <p:extLst>
      <p:ext uri="{BB962C8B-B14F-4D97-AF65-F5344CB8AC3E}">
        <p14:creationId xmlns:p14="http://schemas.microsoft.com/office/powerpoint/2010/main" val="1427590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31</a:t>
            </a:fld>
            <a:endParaRPr lang="en-US"/>
          </a:p>
        </p:txBody>
      </p:sp>
    </p:spTree>
    <p:extLst>
      <p:ext uri="{BB962C8B-B14F-4D97-AF65-F5344CB8AC3E}">
        <p14:creationId xmlns:p14="http://schemas.microsoft.com/office/powerpoint/2010/main" val="2374632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32</a:t>
            </a:fld>
            <a:endParaRPr lang="en-US"/>
          </a:p>
        </p:txBody>
      </p:sp>
    </p:spTree>
    <p:extLst>
      <p:ext uri="{BB962C8B-B14F-4D97-AF65-F5344CB8AC3E}">
        <p14:creationId xmlns:p14="http://schemas.microsoft.com/office/powerpoint/2010/main" val="145522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6</a:t>
            </a:fld>
            <a:endParaRPr lang="en-US"/>
          </a:p>
        </p:txBody>
      </p:sp>
    </p:spTree>
    <p:extLst>
      <p:ext uri="{BB962C8B-B14F-4D97-AF65-F5344CB8AC3E}">
        <p14:creationId xmlns:p14="http://schemas.microsoft.com/office/powerpoint/2010/main" val="2820660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33</a:t>
            </a:fld>
            <a:endParaRPr lang="en-US"/>
          </a:p>
        </p:txBody>
      </p:sp>
    </p:spTree>
    <p:extLst>
      <p:ext uri="{BB962C8B-B14F-4D97-AF65-F5344CB8AC3E}">
        <p14:creationId xmlns:p14="http://schemas.microsoft.com/office/powerpoint/2010/main" val="712808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34</a:t>
            </a:fld>
            <a:endParaRPr lang="en-US"/>
          </a:p>
        </p:txBody>
      </p:sp>
    </p:spTree>
    <p:extLst>
      <p:ext uri="{BB962C8B-B14F-4D97-AF65-F5344CB8AC3E}">
        <p14:creationId xmlns:p14="http://schemas.microsoft.com/office/powerpoint/2010/main" val="2689936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35</a:t>
            </a:fld>
            <a:endParaRPr lang="en-US"/>
          </a:p>
        </p:txBody>
      </p:sp>
    </p:spTree>
    <p:extLst>
      <p:ext uri="{BB962C8B-B14F-4D97-AF65-F5344CB8AC3E}">
        <p14:creationId xmlns:p14="http://schemas.microsoft.com/office/powerpoint/2010/main" val="1142277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7</a:t>
            </a:fld>
            <a:endParaRPr lang="en-US"/>
          </a:p>
        </p:txBody>
      </p:sp>
    </p:spTree>
    <p:extLst>
      <p:ext uri="{BB962C8B-B14F-4D97-AF65-F5344CB8AC3E}">
        <p14:creationId xmlns:p14="http://schemas.microsoft.com/office/powerpoint/2010/main" val="2581708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8</a:t>
            </a:fld>
            <a:endParaRPr lang="en-US"/>
          </a:p>
        </p:txBody>
      </p:sp>
    </p:spTree>
    <p:extLst>
      <p:ext uri="{BB962C8B-B14F-4D97-AF65-F5344CB8AC3E}">
        <p14:creationId xmlns:p14="http://schemas.microsoft.com/office/powerpoint/2010/main" val="327340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9</a:t>
            </a:fld>
            <a:endParaRPr lang="en-US"/>
          </a:p>
        </p:txBody>
      </p:sp>
    </p:spTree>
    <p:extLst>
      <p:ext uri="{BB962C8B-B14F-4D97-AF65-F5344CB8AC3E}">
        <p14:creationId xmlns:p14="http://schemas.microsoft.com/office/powerpoint/2010/main" val="2043098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10</a:t>
            </a:fld>
            <a:endParaRPr lang="en-US"/>
          </a:p>
        </p:txBody>
      </p:sp>
    </p:spTree>
    <p:extLst>
      <p:ext uri="{BB962C8B-B14F-4D97-AF65-F5344CB8AC3E}">
        <p14:creationId xmlns:p14="http://schemas.microsoft.com/office/powerpoint/2010/main" val="3495673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11</a:t>
            </a:fld>
            <a:endParaRPr lang="en-US"/>
          </a:p>
        </p:txBody>
      </p:sp>
    </p:spTree>
    <p:extLst>
      <p:ext uri="{BB962C8B-B14F-4D97-AF65-F5344CB8AC3E}">
        <p14:creationId xmlns:p14="http://schemas.microsoft.com/office/powerpoint/2010/main" val="4037061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8EE875C-8750-4D85-9C22-AE4A69B64FF7}" type="slidenum">
              <a:rPr lang="en-US" smtClean="0"/>
              <a:t>12</a:t>
            </a:fld>
            <a:endParaRPr lang="en-US"/>
          </a:p>
        </p:txBody>
      </p:sp>
    </p:spTree>
    <p:extLst>
      <p:ext uri="{BB962C8B-B14F-4D97-AF65-F5344CB8AC3E}">
        <p14:creationId xmlns:p14="http://schemas.microsoft.com/office/powerpoint/2010/main" val="100414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0AE406-4760-471C-BBA8-B8AD236D4ED1}"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639983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0AE406-4760-471C-BBA8-B8AD236D4ED1}"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4279469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0AE406-4760-471C-BBA8-B8AD236D4ED1}"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1512224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0AE406-4760-471C-BBA8-B8AD236D4ED1}"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388082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0AE406-4760-471C-BBA8-B8AD236D4ED1}" type="datetimeFigureOut">
              <a:rPr lang="en-US" smtClean="0"/>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71787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0AE406-4760-471C-BBA8-B8AD236D4ED1}" type="datetimeFigureOut">
              <a:rPr lang="en-US" smtClean="0"/>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324207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AE406-4760-471C-BBA8-B8AD236D4ED1}" type="datetimeFigureOut">
              <a:rPr lang="en-US" smtClean="0"/>
              <a:t>12/22/2015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2922727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0AE406-4760-471C-BBA8-B8AD236D4ED1}" type="datetimeFigureOut">
              <a:rPr lang="en-US" smtClean="0"/>
              <a:t>12/22/2015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2148119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AE406-4760-471C-BBA8-B8AD236D4ED1}" type="datetimeFigureOut">
              <a:rPr lang="en-US" smtClean="0"/>
              <a:t>12/22/2015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2353160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0AE406-4760-471C-BBA8-B8AD236D4ED1}" type="datetimeFigureOut">
              <a:rPr lang="en-US" smtClean="0"/>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2414222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0AE406-4760-471C-BBA8-B8AD236D4ED1}" type="datetimeFigureOut">
              <a:rPr lang="en-US" smtClean="0"/>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D7B70-EEC7-47BD-A900-E90C6779FE35}" type="slidenum">
              <a:rPr lang="en-US" smtClean="0"/>
              <a:t>‹#›</a:t>
            </a:fld>
            <a:endParaRPr lang="en-US"/>
          </a:p>
        </p:txBody>
      </p:sp>
    </p:spTree>
    <p:extLst>
      <p:ext uri="{BB962C8B-B14F-4D97-AF65-F5344CB8AC3E}">
        <p14:creationId xmlns:p14="http://schemas.microsoft.com/office/powerpoint/2010/main" val="1444151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AE406-4760-471C-BBA8-B8AD236D4ED1}" type="datetimeFigureOut">
              <a:rPr lang="en-US" smtClean="0"/>
              <a:t>12/22/2015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D7B70-EEC7-47BD-A900-E90C6779FE35}" type="slidenum">
              <a:rPr lang="en-US" smtClean="0"/>
              <a:t>‹#›</a:t>
            </a:fld>
            <a:endParaRPr lang="en-US"/>
          </a:p>
        </p:txBody>
      </p:sp>
    </p:spTree>
    <p:extLst>
      <p:ext uri="{BB962C8B-B14F-4D97-AF65-F5344CB8AC3E}">
        <p14:creationId xmlns:p14="http://schemas.microsoft.com/office/powerpoint/2010/main" val="2178961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CIS 5220: Research </a:t>
            </a:r>
            <a:r>
              <a:rPr lang="en-US" dirty="0"/>
              <a:t>Report:</a:t>
            </a:r>
            <a:br>
              <a:rPr lang="en-US" dirty="0"/>
            </a:br>
            <a:r>
              <a:rPr lang="en-US" dirty="0" smtClean="0"/>
              <a:t>Summary of the </a:t>
            </a:r>
            <a:br>
              <a:rPr lang="en-US" dirty="0" smtClean="0"/>
            </a:br>
            <a:r>
              <a:rPr lang="en-US" dirty="0" smtClean="0"/>
              <a:t>ARM Cortex-A9</a:t>
            </a:r>
            <a:br>
              <a:rPr lang="en-US" dirty="0" smtClean="0"/>
            </a:br>
            <a:r>
              <a:rPr lang="en-US" dirty="0" smtClean="0"/>
              <a:t> Architecture</a:t>
            </a:r>
            <a:endParaRPr lang="en-US" dirty="0"/>
          </a:p>
        </p:txBody>
      </p:sp>
      <p:sp>
        <p:nvSpPr>
          <p:cNvPr id="3" name="Subtitle 2"/>
          <p:cNvSpPr>
            <a:spLocks noGrp="1"/>
          </p:cNvSpPr>
          <p:nvPr>
            <p:ph type="subTitle" idx="1"/>
          </p:nvPr>
        </p:nvSpPr>
        <p:spPr/>
        <p:txBody>
          <a:bodyPr/>
          <a:lstStyle/>
          <a:p>
            <a:r>
              <a:rPr lang="en-US" dirty="0" smtClean="0"/>
              <a:t>Bernice Templeman</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87406393"/>
      </p:ext>
    </p:extLst>
  </p:cSld>
  <p:clrMapOvr>
    <a:masterClrMapping/>
  </p:clrMapOvr>
  <mc:AlternateContent xmlns:mc="http://schemas.openxmlformats.org/markup-compatibility/2006">
    <mc:Choice xmlns:p14="http://schemas.microsoft.com/office/powerpoint/2010/main" Requires="p14">
      <p:transition spd="slow" p14:dur="2000" advTm="11194"/>
    </mc:Choice>
    <mc:Fallback>
      <p:transition spd="slow" advTm="11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767443"/>
          </a:xfrm>
        </p:spPr>
        <p:txBody>
          <a:bodyPr>
            <a:normAutofit fontScale="90000"/>
          </a:bodyPr>
          <a:lstStyle/>
          <a:p>
            <a:r>
              <a:rPr lang="en-US" dirty="0"/>
              <a:t>3</a:t>
            </a:r>
            <a:r>
              <a:rPr lang="en-US" dirty="0" smtClean="0"/>
              <a:t>. Architecture Overview</a:t>
            </a:r>
            <a:endParaRPr lang="en-US" dirty="0"/>
          </a:p>
        </p:txBody>
      </p:sp>
      <p:sp>
        <p:nvSpPr>
          <p:cNvPr id="4" name="Text Placeholder 3"/>
          <p:cNvSpPr>
            <a:spLocks noGrp="1"/>
          </p:cNvSpPr>
          <p:nvPr>
            <p:ph type="body" sz="half" idx="2"/>
          </p:nvPr>
        </p:nvSpPr>
        <p:spPr>
          <a:xfrm>
            <a:off x="839788" y="1420586"/>
            <a:ext cx="4343400" cy="4448402"/>
          </a:xfrm>
        </p:spPr>
        <p:txBody>
          <a:bodyPr>
            <a:normAutofit/>
          </a:bodyPr>
          <a:lstStyle/>
          <a:p>
            <a:r>
              <a:rPr lang="en-US" dirty="0" smtClean="0"/>
              <a:t>Architecture CPU: ARMv7</a:t>
            </a:r>
          </a:p>
          <a:p>
            <a:r>
              <a:rPr lang="en-US" dirty="0" smtClean="0"/>
              <a:t>Multicore: 1-4 Cores</a:t>
            </a:r>
          </a:p>
          <a:p>
            <a:endParaRPr lang="en-US" dirty="0" smtClean="0"/>
          </a:p>
          <a:p>
            <a:r>
              <a:rPr lang="en-US" b="1" dirty="0" smtClean="0"/>
              <a:t>Key Features:</a:t>
            </a:r>
          </a:p>
          <a:p>
            <a:pPr marL="285750" indent="-285750">
              <a:buFont typeface="Arial" panose="020B0604020202020204" pitchFamily="34" charset="0"/>
              <a:buChar char="•"/>
            </a:pPr>
            <a:r>
              <a:rPr lang="en-US" dirty="0" smtClean="0"/>
              <a:t>ARM instructions: 32-bit</a:t>
            </a:r>
          </a:p>
          <a:p>
            <a:pPr marL="285750" lvl="0" indent="-285750">
              <a:buFont typeface="Arial" panose="020B0604020202020204" pitchFamily="34" charset="0"/>
              <a:buChar char="•"/>
            </a:pPr>
            <a:r>
              <a:rPr lang="en-US" dirty="0" smtClean="0"/>
              <a:t>Thumb®-2 Technology :16/32 bit Instruction Set </a:t>
            </a:r>
          </a:p>
          <a:p>
            <a:pPr marL="285750" lvl="0" indent="-285750">
              <a:buFont typeface="Arial" panose="020B0604020202020204" pitchFamily="34" charset="0"/>
              <a:buChar char="•"/>
            </a:pPr>
            <a:r>
              <a:rPr lang="en-US" dirty="0" smtClean="0"/>
              <a:t>NEON™ Data Engine: (optional) Advanced </a:t>
            </a:r>
            <a:r>
              <a:rPr lang="en-US" dirty="0"/>
              <a:t>SIMD. SIMD is Single Instruction </a:t>
            </a:r>
            <a:r>
              <a:rPr lang="en-US" dirty="0" smtClean="0"/>
              <a:t>Multiple </a:t>
            </a:r>
            <a:r>
              <a:rPr lang="en-US" dirty="0"/>
              <a:t>Data. This improves multimedia performance.</a:t>
            </a:r>
            <a:endParaRPr lang="en-US" dirty="0" smtClean="0"/>
          </a:p>
          <a:p>
            <a:pPr marL="285750" lvl="0" indent="-285750">
              <a:buFont typeface="Arial" panose="020B0604020202020204" pitchFamily="34" charset="0"/>
              <a:buChar char="•"/>
            </a:pPr>
            <a:r>
              <a:rPr lang="en-US" dirty="0" smtClean="0"/>
              <a:t>FPU</a:t>
            </a:r>
            <a:r>
              <a:rPr lang="en-US" b="1" dirty="0" smtClean="0"/>
              <a:t> </a:t>
            </a:r>
            <a:r>
              <a:rPr lang="en-US" dirty="0" smtClean="0"/>
              <a:t>(optional): </a:t>
            </a:r>
          </a:p>
          <a:p>
            <a:pPr marL="285750" lvl="0" indent="-285750">
              <a:buFont typeface="Arial" panose="020B0604020202020204" pitchFamily="34" charset="0"/>
              <a:buChar char="•"/>
            </a:pPr>
            <a:r>
              <a:rPr lang="en-US" dirty="0" smtClean="0"/>
              <a:t>Level 1 Caches: includes both I-cache &amp; D-cache</a:t>
            </a:r>
          </a:p>
          <a:p>
            <a:pPr marL="285750" lvl="0" indent="-285750">
              <a:buFont typeface="Arial" panose="020B0604020202020204" pitchFamily="34" charset="0"/>
              <a:buChar char="•"/>
            </a:pPr>
            <a:r>
              <a:rPr lang="en-US" dirty="0" smtClean="0"/>
              <a:t>Level 2 Cache Controller: (optional)</a:t>
            </a:r>
          </a:p>
          <a:p>
            <a:endParaRPr lang="en-US" dirty="0"/>
          </a:p>
        </p:txBody>
      </p:sp>
      <p:pic>
        <p:nvPicPr>
          <p:cNvPr id="5" name="Content Placeholder 5"/>
          <p:cNvPicPr>
            <a:picLocks noGrp="1"/>
          </p:cNvPicPr>
          <p:nvPr>
            <p:ph type="pic" idx="1"/>
          </p:nvPr>
        </p:nvPicPr>
        <p:blipFill>
          <a:blip r:embed="rId5">
            <a:extLst>
              <a:ext uri="{28A0092B-C50C-407E-A947-70E740481C1C}">
                <a14:useLocalDpi xmlns:a14="http://schemas.microsoft.com/office/drawing/2010/main" val="0"/>
              </a:ext>
            </a:extLst>
          </a:blip>
          <a:srcRect t="2810" b="2810"/>
          <a:stretch>
            <a:fillRect/>
          </a:stretch>
        </p:blipFill>
        <p:spPr>
          <a:prstGeom prst="rect">
            <a:avLst/>
          </a:prstGeom>
        </p:spPr>
      </p:pic>
      <p:sp>
        <p:nvSpPr>
          <p:cNvPr id="3" name="Footer Placeholder 2"/>
          <p:cNvSpPr>
            <a:spLocks noGrp="1"/>
          </p:cNvSpPr>
          <p:nvPr>
            <p:ph type="ftr" sz="quarter" idx="11"/>
          </p:nvPr>
        </p:nvSpPr>
        <p:spPr/>
        <p:txBody>
          <a:bodyPr/>
          <a:lstStyle/>
          <a:p>
            <a:r>
              <a:rPr lang="en-US" smtClean="0"/>
              <a:t>http://www.arm.com/cortex-a9.php</a:t>
            </a:r>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12443488"/>
      </p:ext>
    </p:extLst>
  </p:cSld>
  <p:clrMapOvr>
    <a:masterClrMapping/>
  </p:clrMapOvr>
  <mc:AlternateContent xmlns:mc="http://schemas.openxmlformats.org/markup-compatibility/2006">
    <mc:Choice xmlns:p14="http://schemas.microsoft.com/office/powerpoint/2010/main" Requires="p14">
      <p:transition spd="slow" p14:dur="2000" advTm="42635"/>
    </mc:Choice>
    <mc:Fallback>
      <p:transition spd="slow" advTm="42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783771"/>
          </a:xfrm>
        </p:spPr>
        <p:txBody>
          <a:bodyPr>
            <a:normAutofit fontScale="90000"/>
          </a:bodyPr>
          <a:lstStyle/>
          <a:p>
            <a:r>
              <a:rPr lang="en-US" b="1" dirty="0"/>
              <a:t>Advanced Multicore Technologies:</a:t>
            </a:r>
          </a:p>
        </p:txBody>
      </p:sp>
      <p:sp>
        <p:nvSpPr>
          <p:cNvPr id="4" name="Text Placeholder 3"/>
          <p:cNvSpPr>
            <a:spLocks noGrp="1"/>
          </p:cNvSpPr>
          <p:nvPr>
            <p:ph type="body" sz="half" idx="2"/>
          </p:nvPr>
        </p:nvSpPr>
        <p:spPr>
          <a:xfrm>
            <a:off x="839788" y="1240971"/>
            <a:ext cx="3932237" cy="4628017"/>
          </a:xfrm>
        </p:spPr>
        <p:txBody>
          <a:bodyPr/>
          <a:lstStyle/>
          <a:p>
            <a:pPr marL="285750" indent="-285750">
              <a:buFont typeface="Arial" panose="020B0604020202020204" pitchFamily="34" charset="0"/>
              <a:buChar char="•"/>
            </a:pPr>
            <a:r>
              <a:rPr lang="en-US" dirty="0" smtClean="0"/>
              <a:t>SCU (Snoop Control Unit)</a:t>
            </a:r>
          </a:p>
          <a:p>
            <a:pPr marL="285750" indent="-285750">
              <a:buFont typeface="Arial" panose="020B0604020202020204" pitchFamily="34" charset="0"/>
              <a:buChar char="•"/>
            </a:pPr>
            <a:r>
              <a:rPr lang="en-US" dirty="0" smtClean="0"/>
              <a:t>ACP (Accelerator Coherency Port)</a:t>
            </a:r>
          </a:p>
          <a:p>
            <a:pPr marL="285750" indent="-285750">
              <a:buFont typeface="Arial" panose="020B0604020202020204" pitchFamily="34" charset="0"/>
              <a:buChar char="•"/>
            </a:pPr>
            <a:r>
              <a:rPr lang="en-US" dirty="0" smtClean="0"/>
              <a:t>AMBA®  (Advanced Microcontroller Bus Architecture)</a:t>
            </a:r>
          </a:p>
          <a:p>
            <a:pPr marL="285750" indent="-285750">
              <a:buFont typeface="Arial" panose="020B0604020202020204" pitchFamily="34" charset="0"/>
              <a:buChar char="•"/>
            </a:pPr>
            <a:r>
              <a:rPr lang="en-US" dirty="0" smtClean="0"/>
              <a:t>GIC (Generic Interrupt Controller)</a:t>
            </a:r>
          </a:p>
          <a:p>
            <a:pPr marL="285750" lvl="0" indent="-285750">
              <a:buFont typeface="Arial" panose="020B0604020202020204" pitchFamily="34" charset="0"/>
              <a:buChar char="•"/>
            </a:pPr>
            <a:r>
              <a:rPr lang="en-US" dirty="0" err="1" smtClean="0"/>
              <a:t>Jazelle</a:t>
            </a:r>
            <a:r>
              <a:rPr lang="en-US" dirty="0" smtClean="0"/>
              <a:t>® RCT &amp; DBX Technology</a:t>
            </a:r>
          </a:p>
          <a:p>
            <a:endParaRPr lang="en-US" dirty="0"/>
          </a:p>
        </p:txBody>
      </p:sp>
      <p:pic>
        <p:nvPicPr>
          <p:cNvPr id="6" name="Content Placeholder 5"/>
          <p:cNvPicPr>
            <a:picLocks noGrp="1"/>
          </p:cNvPicPr>
          <p:nvPr>
            <p:ph type="pic" idx="1"/>
          </p:nvPr>
        </p:nvPicPr>
        <p:blipFill>
          <a:blip r:embed="rId5">
            <a:extLst>
              <a:ext uri="{28A0092B-C50C-407E-A947-70E740481C1C}">
                <a14:useLocalDpi xmlns:a14="http://schemas.microsoft.com/office/drawing/2010/main" val="0"/>
              </a:ext>
            </a:extLst>
          </a:blip>
          <a:srcRect t="2810" b="2810"/>
          <a:stretch>
            <a:fillRect/>
          </a:stretch>
        </p:blipFill>
        <p:spPr>
          <a:prstGeom prst="rect">
            <a:avLst/>
          </a:prstGeom>
        </p:spPr>
      </p:pic>
      <p:sp>
        <p:nvSpPr>
          <p:cNvPr id="3" name="Footer Placeholder 2"/>
          <p:cNvSpPr>
            <a:spLocks noGrp="1"/>
          </p:cNvSpPr>
          <p:nvPr>
            <p:ph type="ftr" sz="quarter" idx="11"/>
          </p:nvPr>
        </p:nvSpPr>
        <p:spPr/>
        <p:txBody>
          <a:bodyPr/>
          <a:lstStyle/>
          <a:p>
            <a:r>
              <a:rPr lang="en-US" smtClean="0"/>
              <a:t>http://www.arm.com/cortex-a9.php</a:t>
            </a:r>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424296"/>
      </p:ext>
    </p:extLst>
  </p:cSld>
  <p:clrMapOvr>
    <a:masterClrMapping/>
  </p:clrMapOvr>
  <mc:AlternateContent xmlns:mc="http://schemas.openxmlformats.org/markup-compatibility/2006">
    <mc:Choice xmlns:p14="http://schemas.microsoft.com/office/powerpoint/2010/main" Requires="p14">
      <p:transition spd="slow" p14:dur="2000" advTm="17815"/>
    </mc:Choice>
    <mc:Fallback>
      <p:transition spd="slow" advTm="17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Architecture Analysis </a:t>
            </a:r>
            <a:endParaRPr lang="en-US" dirty="0"/>
          </a:p>
        </p:txBody>
      </p:sp>
      <p:pic>
        <p:nvPicPr>
          <p:cNvPr id="4" name="Content Placeholder 3"/>
          <p:cNvPicPr>
            <a:picLocks noGrp="1"/>
          </p:cNvPicPr>
          <p:nvPr>
            <p:ph idx="1"/>
          </p:nvPr>
        </p:nvPicPr>
        <p:blipFill rotWithShape="1">
          <a:blip r:embed="rId5"/>
          <a:srcRect l="10235" r="11107"/>
          <a:stretch/>
        </p:blipFill>
        <p:spPr bwMode="auto">
          <a:xfrm>
            <a:off x="1877787" y="1420586"/>
            <a:ext cx="8714014" cy="46373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1877787" y="6146800"/>
            <a:ext cx="8714013" cy="574675"/>
          </a:xfrm>
        </p:spPr>
        <p:txBody>
          <a:bodyPr/>
          <a:lstStyle/>
          <a:p>
            <a:r>
              <a:rPr lang="en-US" dirty="0" smtClean="0"/>
              <a:t>http://web.archive.org/web/20110915171556/http://www.arm.com/files/downloads/Cortex-A9_Devcon_2007_Microarchitecture.pdf</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0272363"/>
      </p:ext>
    </p:extLst>
  </p:cSld>
  <p:clrMapOvr>
    <a:masterClrMapping/>
  </p:clrMapOvr>
  <mc:AlternateContent xmlns:mc="http://schemas.openxmlformats.org/markup-compatibility/2006">
    <mc:Choice xmlns:p14="http://schemas.microsoft.com/office/powerpoint/2010/main" Requires="p14">
      <p:transition spd="slow" p14:dur="2000" advTm="5106"/>
    </mc:Choice>
    <mc:Fallback>
      <p:transition spd="slow" advTm="5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965200"/>
          </a:xfrm>
        </p:spPr>
        <p:txBody>
          <a:bodyPr>
            <a:normAutofit fontScale="90000"/>
          </a:bodyPr>
          <a:lstStyle/>
          <a:p>
            <a:r>
              <a:rPr lang="en-US" dirty="0" smtClean="0"/>
              <a:t>4.1 Central </a:t>
            </a:r>
            <a:r>
              <a:rPr lang="en-US" dirty="0"/>
              <a:t>Processing Unit (</a:t>
            </a:r>
            <a:r>
              <a:rPr lang="en-US" dirty="0" smtClean="0"/>
              <a:t>CPU)</a:t>
            </a:r>
            <a:endParaRPr lang="en-US" dirty="0"/>
          </a:p>
        </p:txBody>
      </p:sp>
      <p:sp>
        <p:nvSpPr>
          <p:cNvPr id="4" name="Text Placeholder 3"/>
          <p:cNvSpPr>
            <a:spLocks noGrp="1"/>
          </p:cNvSpPr>
          <p:nvPr>
            <p:ph type="body" sz="half" idx="2"/>
          </p:nvPr>
        </p:nvSpPr>
        <p:spPr>
          <a:xfrm>
            <a:off x="839788" y="1422400"/>
            <a:ext cx="3932237" cy="4446588"/>
          </a:xfrm>
        </p:spPr>
        <p:txBody>
          <a:bodyPr>
            <a:normAutofit fontScale="92500" lnSpcReduction="20000"/>
          </a:bodyPr>
          <a:lstStyle/>
          <a:p>
            <a:r>
              <a:rPr lang="en-US" b="1" dirty="0"/>
              <a:t>ARM is based on the RISC Architecture because it has:</a:t>
            </a:r>
          </a:p>
          <a:p>
            <a:pPr marL="285750" lvl="0" indent="-285750">
              <a:buFont typeface="Arial" panose="020B0604020202020204" pitchFamily="34" charset="0"/>
              <a:buChar char="•"/>
            </a:pPr>
            <a:r>
              <a:rPr lang="en-US" dirty="0"/>
              <a:t>A uniform register file load/store architecture, </a:t>
            </a:r>
          </a:p>
          <a:p>
            <a:pPr marL="285750" lvl="0" indent="-285750">
              <a:buFont typeface="Arial" panose="020B0604020202020204" pitchFamily="34" charset="0"/>
              <a:buChar char="•"/>
            </a:pPr>
            <a:r>
              <a:rPr lang="en-US" dirty="0" smtClean="0"/>
              <a:t> </a:t>
            </a:r>
            <a:r>
              <a:rPr lang="en-US" dirty="0"/>
              <a:t>data processing operates only on register contents, not directly on memory contents. </a:t>
            </a:r>
            <a:endParaRPr lang="en-US" dirty="0" smtClean="0"/>
          </a:p>
          <a:p>
            <a:pPr marL="285750" lvl="0" indent="-285750">
              <a:buFont typeface="Arial" panose="020B0604020202020204" pitchFamily="34" charset="0"/>
              <a:buChar char="•"/>
            </a:pPr>
            <a:r>
              <a:rPr lang="en-US" dirty="0" smtClean="0"/>
              <a:t>Simple </a:t>
            </a:r>
            <a:r>
              <a:rPr lang="en-US" dirty="0"/>
              <a:t>addressing modes, </a:t>
            </a:r>
          </a:p>
          <a:p>
            <a:pPr marL="285750" lvl="0" indent="-285750">
              <a:buFont typeface="Arial" panose="020B0604020202020204" pitchFamily="34" charset="0"/>
              <a:buChar char="•"/>
            </a:pPr>
            <a:r>
              <a:rPr lang="en-US" dirty="0" smtClean="0"/>
              <a:t>Enhancements </a:t>
            </a:r>
            <a:r>
              <a:rPr lang="en-US" dirty="0"/>
              <a:t>to a basic RISC architecture enable ARM processors to achieve a good balance of high performance, small code size, low power consumption and small silicon area.</a:t>
            </a:r>
          </a:p>
          <a:p>
            <a:pPr lvl="0"/>
            <a:endParaRPr lang="en-US" dirty="0"/>
          </a:p>
          <a:p>
            <a:pPr lvl="0"/>
            <a:r>
              <a:rPr lang="en-US" b="1" dirty="0"/>
              <a:t>Instruction sets:</a:t>
            </a:r>
          </a:p>
          <a:p>
            <a:r>
              <a:rPr lang="en-US" dirty="0"/>
              <a:t>The ARM Instruction set is a 32-bit instructions</a:t>
            </a:r>
          </a:p>
          <a:p>
            <a:r>
              <a:rPr lang="en-US" dirty="0"/>
              <a:t>The ARM Thumb-2 instruction set is 16/32 bit</a:t>
            </a:r>
          </a:p>
          <a:p>
            <a:r>
              <a:rPr lang="en-US" dirty="0" err="1"/>
              <a:t>Jazelle</a:t>
            </a:r>
            <a:r>
              <a:rPr lang="en-US" dirty="0"/>
              <a:t>: </a:t>
            </a:r>
            <a:r>
              <a:rPr lang="en-US" dirty="0" smtClean="0"/>
              <a:t>8-bit instructions to execute Java Bytecode</a:t>
            </a:r>
            <a:endParaRPr lang="en-US" dirty="0"/>
          </a:p>
          <a:p>
            <a:endParaRPr lang="en-US" dirty="0"/>
          </a:p>
        </p:txBody>
      </p:sp>
      <p:sp>
        <p:nvSpPr>
          <p:cNvPr id="6" name="Footer Placeholder 5"/>
          <p:cNvSpPr>
            <a:spLocks noGrp="1"/>
          </p:cNvSpPr>
          <p:nvPr>
            <p:ph type="ftr" sz="quarter" idx="11"/>
          </p:nvPr>
        </p:nvSpPr>
        <p:spPr>
          <a:xfrm>
            <a:off x="839788" y="5868988"/>
            <a:ext cx="10515600" cy="852487"/>
          </a:xfrm>
        </p:spPr>
        <p:txBody>
          <a:bodyPr/>
          <a:lstStyle/>
          <a:p>
            <a:r>
              <a:rPr lang="en-US" dirty="0"/>
              <a:t>http://www.arm.com/products/processors/instruction-set-architectures/index.php</a:t>
            </a:r>
          </a:p>
          <a:p>
            <a:r>
              <a:rPr lang="en-US" dirty="0" smtClean="0"/>
              <a:t>picture</a:t>
            </a:r>
            <a:r>
              <a:rPr lang="en-US" dirty="0"/>
              <a:t>: https://courses.cs.washington.edu/courses/cse466/10au/pdfs/lectures/07-arm_overview.pdf</a:t>
            </a:r>
          </a:p>
        </p:txBody>
      </p:sp>
      <p:pic>
        <p:nvPicPr>
          <p:cNvPr id="7" name="Content Placeholder 4"/>
          <p:cNvPicPr>
            <a:picLocks noGrp="1"/>
          </p:cNvPicPr>
          <p:nvPr>
            <p:ph idx="1"/>
          </p:nvPr>
        </p:nvPicPr>
        <p:blipFill rotWithShape="1">
          <a:blip r:embed="rId5">
            <a:extLst>
              <a:ext uri="{28A0092B-C50C-407E-A947-70E740481C1C}">
                <a14:useLocalDpi xmlns:a14="http://schemas.microsoft.com/office/drawing/2010/main" val="0"/>
              </a:ext>
            </a:extLst>
          </a:blip>
          <a:srcRect l="12576" r="12642"/>
          <a:stretch/>
        </p:blipFill>
        <p:spPr bwMode="auto">
          <a:xfrm>
            <a:off x="5183188" y="1104048"/>
            <a:ext cx="6172200" cy="4640378"/>
          </a:xfrm>
          <a:prstGeom prst="rect">
            <a:avLst/>
          </a:prstGeom>
          <a:ln>
            <a:noFill/>
          </a:ln>
          <a:extLst>
            <a:ext uri="{53640926-AAD7-44D8-BBD7-CCE9431645EC}">
              <a14:shadowObscured xmlns:a14="http://schemas.microsoft.com/office/drawing/2010/main"/>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570635"/>
      </p:ext>
    </p:extLst>
  </p:cSld>
  <p:clrMapOvr>
    <a:masterClrMapping/>
  </p:clrMapOvr>
  <mc:AlternateContent xmlns:mc="http://schemas.openxmlformats.org/markup-compatibility/2006">
    <mc:Choice xmlns:p14="http://schemas.microsoft.com/office/powerpoint/2010/main" Requires="p14">
      <p:transition spd="slow" p14:dur="2000" advTm="43307"/>
    </mc:Choice>
    <mc:Fallback>
      <p:transition spd="slow" advTm="4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977900"/>
          </a:xfrm>
        </p:spPr>
        <p:txBody>
          <a:bodyPr/>
          <a:lstStyle/>
          <a:p>
            <a:r>
              <a:rPr lang="en-US" b="1" dirty="0" smtClean="0"/>
              <a:t>CPU has 7 </a:t>
            </a:r>
            <a:r>
              <a:rPr lang="en-US" b="1" dirty="0"/>
              <a:t>Processor Modes</a:t>
            </a:r>
            <a:r>
              <a:rPr lang="en-US" dirty="0"/>
              <a:t>: </a:t>
            </a:r>
          </a:p>
        </p:txBody>
      </p:sp>
      <p:sp>
        <p:nvSpPr>
          <p:cNvPr id="4" name="Text Placeholder 3"/>
          <p:cNvSpPr>
            <a:spLocks noGrp="1"/>
          </p:cNvSpPr>
          <p:nvPr>
            <p:ph type="body" sz="half" idx="2"/>
          </p:nvPr>
        </p:nvSpPr>
        <p:spPr>
          <a:xfrm>
            <a:off x="839788" y="1435100"/>
            <a:ext cx="4234488" cy="4433888"/>
          </a:xfrm>
        </p:spPr>
        <p:txBody>
          <a:bodyPr>
            <a:normAutofit fontScale="92500" lnSpcReduction="20000"/>
          </a:bodyPr>
          <a:lstStyle/>
          <a:p>
            <a:pPr marL="285750" indent="-285750">
              <a:buFont typeface="Arial" panose="020B0604020202020204" pitchFamily="34" charset="0"/>
              <a:buChar char="•"/>
            </a:pPr>
            <a:r>
              <a:rPr lang="en-US" dirty="0" smtClean="0"/>
              <a:t>Each </a:t>
            </a:r>
            <a:r>
              <a:rPr lang="en-US" dirty="0"/>
              <a:t>mode has access to its own stack and a subset of registers. </a:t>
            </a:r>
          </a:p>
          <a:p>
            <a:pPr marL="285750" indent="-285750">
              <a:buFont typeface="Arial" panose="020B0604020202020204" pitchFamily="34" charset="0"/>
              <a:buChar char="•"/>
            </a:pPr>
            <a:r>
              <a:rPr lang="en-US" dirty="0"/>
              <a:t>All modes except System &amp; User are Exception modes. </a:t>
            </a:r>
          </a:p>
          <a:p>
            <a:endParaRPr lang="en-US" dirty="0"/>
          </a:p>
          <a:p>
            <a:r>
              <a:rPr lang="en-US" dirty="0" smtClean="0"/>
              <a:t>Modes:</a:t>
            </a:r>
            <a:endParaRPr lang="en-US" dirty="0"/>
          </a:p>
          <a:p>
            <a:pPr marL="285750" lvl="0" indent="-285750">
              <a:buFont typeface="Arial" panose="020B0604020202020204" pitchFamily="34" charset="0"/>
              <a:buChar char="•"/>
            </a:pPr>
            <a:r>
              <a:rPr lang="en-US" dirty="0"/>
              <a:t>Supervisor (SVC) is entered on reset and when a SVC instruction is executed.</a:t>
            </a:r>
          </a:p>
          <a:p>
            <a:pPr marL="285750" lvl="0" indent="-285750">
              <a:buFont typeface="Arial" panose="020B0604020202020204" pitchFamily="34" charset="0"/>
              <a:buChar char="•"/>
            </a:pPr>
            <a:r>
              <a:rPr lang="en-US" dirty="0"/>
              <a:t>FIQ is entered when a high priority (fast) interrupt is raised. </a:t>
            </a:r>
          </a:p>
          <a:p>
            <a:pPr marL="285750" lvl="0" indent="-285750">
              <a:buFont typeface="Arial" panose="020B0604020202020204" pitchFamily="34" charset="0"/>
              <a:buChar char="•"/>
            </a:pPr>
            <a:r>
              <a:rPr lang="en-US" dirty="0"/>
              <a:t>IRQ is entered when a normal priority interrupt is raised. </a:t>
            </a:r>
          </a:p>
          <a:p>
            <a:pPr marL="285750" lvl="0" indent="-285750">
              <a:buFont typeface="Arial" panose="020B0604020202020204" pitchFamily="34" charset="0"/>
              <a:buChar char="•"/>
            </a:pPr>
            <a:r>
              <a:rPr lang="en-US" dirty="0"/>
              <a:t>Abort is used to handle memory access violations.</a:t>
            </a:r>
          </a:p>
          <a:p>
            <a:pPr marL="285750" lvl="0" indent="-285750">
              <a:buFont typeface="Arial" panose="020B0604020202020204" pitchFamily="34" charset="0"/>
              <a:buChar char="•"/>
            </a:pPr>
            <a:r>
              <a:rPr lang="en-US" dirty="0" err="1"/>
              <a:t>Undef</a:t>
            </a:r>
            <a:r>
              <a:rPr lang="en-US" dirty="0"/>
              <a:t> is Used to handle undefined instructions.</a:t>
            </a:r>
          </a:p>
          <a:p>
            <a:pPr marL="285750" lvl="0" indent="-285750">
              <a:buFont typeface="Arial" panose="020B0604020202020204" pitchFamily="34" charset="0"/>
              <a:buChar char="•"/>
            </a:pPr>
            <a:r>
              <a:rPr lang="en-US" dirty="0"/>
              <a:t>System is the Privileged mode using the same registers as User mode.</a:t>
            </a:r>
          </a:p>
          <a:p>
            <a:pPr marL="285750" indent="-285750">
              <a:buFont typeface="Arial" panose="020B0604020202020204" pitchFamily="34" charset="0"/>
              <a:buChar char="•"/>
            </a:pPr>
            <a:r>
              <a:rPr lang="en-US" dirty="0"/>
              <a:t>User is the mode under which most Applications / OS tasks run.</a:t>
            </a:r>
          </a:p>
          <a:p>
            <a:endParaRPr lang="en-US" dirty="0"/>
          </a:p>
          <a:p>
            <a:endParaRPr lang="en-US" dirty="0"/>
          </a:p>
        </p:txBody>
      </p:sp>
      <p:pic>
        <p:nvPicPr>
          <p:cNvPr id="5" name="Content Placeholder 3"/>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5183188" y="1689153"/>
            <a:ext cx="6172200" cy="3470168"/>
          </a:xfrm>
          <a:prstGeom prst="rect">
            <a:avLst/>
          </a:prstGeom>
        </p:spPr>
      </p:pic>
      <p:sp>
        <p:nvSpPr>
          <p:cNvPr id="6" name="Footer Placeholder 5"/>
          <p:cNvSpPr>
            <a:spLocks noGrp="1"/>
          </p:cNvSpPr>
          <p:nvPr>
            <p:ph type="ftr" sz="quarter" idx="11"/>
          </p:nvPr>
        </p:nvSpPr>
        <p:spPr/>
        <p:txBody>
          <a:bodyPr/>
          <a:lstStyle/>
          <a:p>
            <a:r>
              <a:rPr lang="en-US" smtClean="0"/>
              <a:t>https://www.youtube.com/watch?v=7LqPJGnBPMM</a:t>
            </a: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83340175"/>
      </p:ext>
    </p:extLst>
  </p:cSld>
  <p:clrMapOvr>
    <a:masterClrMapping/>
  </p:clrMapOvr>
  <mc:AlternateContent xmlns:mc="http://schemas.openxmlformats.org/markup-compatibility/2006">
    <mc:Choice xmlns:p14="http://schemas.microsoft.com/office/powerpoint/2010/main" Requires="p14">
      <p:transition spd="slow" p14:dur="2000" advTm="16223"/>
    </mc:Choice>
    <mc:Fallback>
      <p:transition spd="slow" advTm="16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800100"/>
          </a:xfrm>
        </p:spPr>
        <p:txBody>
          <a:bodyPr/>
          <a:lstStyle/>
          <a:p>
            <a:r>
              <a:rPr lang="en-US" dirty="0" smtClean="0"/>
              <a:t>Registers</a:t>
            </a:r>
            <a:endParaRPr lang="en-US" dirty="0"/>
          </a:p>
        </p:txBody>
      </p:sp>
      <p:sp>
        <p:nvSpPr>
          <p:cNvPr id="4" name="Text Placeholder 3"/>
          <p:cNvSpPr>
            <a:spLocks noGrp="1"/>
          </p:cNvSpPr>
          <p:nvPr>
            <p:ph type="body" sz="half" idx="2"/>
          </p:nvPr>
        </p:nvSpPr>
        <p:spPr>
          <a:xfrm>
            <a:off x="839788" y="1257300"/>
            <a:ext cx="3932237" cy="4611688"/>
          </a:xfrm>
        </p:spPr>
        <p:txBody>
          <a:bodyPr/>
          <a:lstStyle/>
          <a:p>
            <a:pPr marL="285750" indent="-285750">
              <a:buFont typeface="Arial" panose="020B0604020202020204" pitchFamily="34" charset="0"/>
              <a:buChar char="•"/>
            </a:pPr>
            <a:r>
              <a:rPr lang="en-US" dirty="0" smtClean="0"/>
              <a:t>there are</a:t>
            </a:r>
            <a:r>
              <a:rPr lang="en-US" i="1" dirty="0" smtClean="0"/>
              <a:t> </a:t>
            </a:r>
            <a:r>
              <a:rPr lang="en-US" dirty="0" smtClean="0"/>
              <a:t>37 registers, all 32 bits long. </a:t>
            </a:r>
          </a:p>
          <a:p>
            <a:pPr marL="285750" indent="-285750">
              <a:buFont typeface="Arial" panose="020B0604020202020204" pitchFamily="34" charset="0"/>
              <a:buChar char="•"/>
            </a:pPr>
            <a:r>
              <a:rPr lang="en-US" dirty="0" smtClean="0"/>
              <a:t> A subset of these registers is accessible in each mode. (They are banked)</a:t>
            </a:r>
          </a:p>
          <a:p>
            <a:pPr marL="285750" indent="-285750">
              <a:buFont typeface="Arial" panose="020B0604020202020204" pitchFamily="34" charset="0"/>
              <a:buChar char="•"/>
            </a:pPr>
            <a:r>
              <a:rPr lang="en-US" dirty="0"/>
              <a:t>Most thumb instructions can only use the lower 8 registers</a:t>
            </a:r>
          </a:p>
          <a:p>
            <a:pPr marL="285750" indent="-285750">
              <a:buFont typeface="Arial" panose="020B0604020202020204" pitchFamily="34" charset="0"/>
              <a:buChar char="•"/>
            </a:pPr>
            <a:endParaRPr lang="en-US" dirty="0" smtClean="0"/>
          </a:p>
          <a:p>
            <a:r>
              <a:rPr lang="en-US" dirty="0" smtClean="0"/>
              <a:t>Registers:</a:t>
            </a:r>
          </a:p>
          <a:p>
            <a:pPr marL="285750" indent="-285750">
              <a:buFont typeface="Arial" panose="020B0604020202020204" pitchFamily="34" charset="0"/>
              <a:buChar char="•"/>
            </a:pPr>
            <a:r>
              <a:rPr lang="en-US" dirty="0"/>
              <a:t>r</a:t>
            </a:r>
            <a:r>
              <a:rPr lang="en-US" dirty="0" smtClean="0"/>
              <a:t>0 –r12 are the general purpose registers</a:t>
            </a:r>
          </a:p>
          <a:p>
            <a:pPr marL="285750" indent="-285750">
              <a:buFont typeface="Arial" panose="020B0604020202020204" pitchFamily="34" charset="0"/>
              <a:buChar char="•"/>
            </a:pPr>
            <a:r>
              <a:rPr lang="en-US" dirty="0"/>
              <a:t>r</a:t>
            </a:r>
            <a:r>
              <a:rPr lang="en-US" dirty="0" smtClean="0"/>
              <a:t>13  is the </a:t>
            </a:r>
            <a:r>
              <a:rPr lang="en-US" dirty="0" err="1" smtClean="0"/>
              <a:t>sp</a:t>
            </a:r>
            <a:r>
              <a:rPr lang="en-US" dirty="0" smtClean="0"/>
              <a:t> (stack pointer)</a:t>
            </a:r>
          </a:p>
          <a:p>
            <a:pPr marL="285750" indent="-285750">
              <a:buFont typeface="Arial" panose="020B0604020202020204" pitchFamily="34" charset="0"/>
              <a:buChar char="•"/>
            </a:pPr>
            <a:r>
              <a:rPr lang="en-US" dirty="0"/>
              <a:t>r</a:t>
            </a:r>
            <a:r>
              <a:rPr lang="en-US" dirty="0" smtClean="0"/>
              <a:t>14 is the </a:t>
            </a:r>
            <a:r>
              <a:rPr lang="en-US" dirty="0" err="1" smtClean="0"/>
              <a:t>lr</a:t>
            </a:r>
            <a:r>
              <a:rPr lang="en-US" dirty="0" smtClean="0"/>
              <a:t> (link register)</a:t>
            </a:r>
          </a:p>
          <a:p>
            <a:pPr marL="285750" indent="-285750">
              <a:buFont typeface="Arial" panose="020B0604020202020204" pitchFamily="34" charset="0"/>
              <a:buChar char="•"/>
            </a:pPr>
            <a:r>
              <a:rPr lang="en-US" dirty="0"/>
              <a:t>r</a:t>
            </a:r>
            <a:r>
              <a:rPr lang="en-US" dirty="0" smtClean="0"/>
              <a:t>15 is the pc (program counter)</a:t>
            </a:r>
          </a:p>
          <a:p>
            <a:pPr marL="285750" indent="-285750">
              <a:buFont typeface="Arial" panose="020B0604020202020204" pitchFamily="34" charset="0"/>
              <a:buChar char="•"/>
            </a:pPr>
            <a:r>
              <a:rPr lang="en-US" dirty="0" smtClean="0"/>
              <a:t>CPSR (Current Program Status Register)</a:t>
            </a:r>
          </a:p>
          <a:p>
            <a:pPr marL="285750" indent="-285750">
              <a:buFont typeface="Arial" panose="020B0604020202020204" pitchFamily="34" charset="0"/>
              <a:buChar char="•"/>
            </a:pPr>
            <a:r>
              <a:rPr lang="en-US" dirty="0" smtClean="0"/>
              <a:t>SPSR (Saved Program Status Register)</a:t>
            </a:r>
          </a:p>
          <a:p>
            <a:endParaRPr lang="en-US" dirty="0"/>
          </a:p>
        </p:txBody>
      </p:sp>
      <p:pic>
        <p:nvPicPr>
          <p:cNvPr id="5" name="Content Placeholder 3"/>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5183188" y="1689153"/>
            <a:ext cx="6172200" cy="3470168"/>
          </a:xfrm>
          <a:prstGeom prst="rect">
            <a:avLst/>
          </a:prstGeom>
        </p:spPr>
      </p:pic>
      <p:sp>
        <p:nvSpPr>
          <p:cNvPr id="3" name="Footer Placeholder 2"/>
          <p:cNvSpPr>
            <a:spLocks noGrp="1"/>
          </p:cNvSpPr>
          <p:nvPr>
            <p:ph type="ftr" sz="quarter" idx="11"/>
          </p:nvPr>
        </p:nvSpPr>
        <p:spPr/>
        <p:txBody>
          <a:bodyPr/>
          <a:lstStyle/>
          <a:p>
            <a:r>
              <a:rPr lang="en-US" smtClean="0"/>
              <a:t>https://www.youtube.com/watch?v=7LqPJGnBPMM</a:t>
            </a:r>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33044448"/>
      </p:ext>
    </p:extLst>
  </p:cSld>
  <p:clrMapOvr>
    <a:masterClrMapping/>
  </p:clrMapOvr>
  <mc:AlternateContent xmlns:mc="http://schemas.openxmlformats.org/markup-compatibility/2006">
    <mc:Choice xmlns:p14="http://schemas.microsoft.com/office/powerpoint/2010/main" Requires="p14">
      <p:transition spd="slow" p14:dur="2000" advTm="20216"/>
    </mc:Choice>
    <mc:Fallback>
      <p:transition spd="slow" advTm="20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4.2 Arithmetic Logic Unit (ALU) </a:t>
            </a:r>
            <a:br>
              <a:rPr lang="en-US" dirty="0" smtClean="0"/>
            </a:br>
            <a:r>
              <a:rPr lang="en-US" sz="1600" dirty="0"/>
              <a:t>The ARM arithmetic logic unit has a 32-bit barrel shifter that is capable of shift and rotate operations</a:t>
            </a:r>
            <a:br>
              <a:rPr lang="en-US" sz="1600" dirty="0"/>
            </a:br>
            <a:r>
              <a:rPr lang="en-US" sz="1600" dirty="0" smtClean="0"/>
              <a:t>The </a:t>
            </a:r>
            <a:r>
              <a:rPr lang="en-US" sz="1600" dirty="0"/>
              <a:t>32 bit Thumb instructions have almost the same access as ARM instructions</a:t>
            </a:r>
            <a:br>
              <a:rPr lang="en-US" sz="1600" dirty="0"/>
            </a:br>
            <a:r>
              <a:rPr lang="en-US" sz="1600" dirty="0"/>
              <a:t>The 16 bit thumb instructions only allow access to the barrel shifter with separate </a:t>
            </a:r>
            <a:r>
              <a:rPr lang="en-US" sz="1600" dirty="0" smtClean="0"/>
              <a:t>instructions</a:t>
            </a:r>
            <a:endParaRPr lang="en-US" dirty="0"/>
          </a:p>
        </p:txBody>
      </p:sp>
      <p:pic>
        <p:nvPicPr>
          <p:cNvPr id="5" name="Content Placeholder 4"/>
          <p:cNvPicPr>
            <a:picLocks noGrp="1"/>
          </p:cNvPicPr>
          <p:nvPr>
            <p:ph sz="half" idx="1"/>
          </p:nvPr>
        </p:nvPicPr>
        <p:blipFill rotWithShape="1">
          <a:blip r:embed="rId5"/>
          <a:srcRect l="13164" r="12828"/>
          <a:stretch/>
        </p:blipFill>
        <p:spPr bwMode="auto">
          <a:xfrm>
            <a:off x="838200" y="2033110"/>
            <a:ext cx="5181600" cy="3936368"/>
          </a:xfrm>
          <a:prstGeom prst="rect">
            <a:avLst/>
          </a:prstGeom>
          <a:ln>
            <a:noFill/>
          </a:ln>
          <a:extLst>
            <a:ext uri="{53640926-AAD7-44D8-BBD7-CCE9431645EC}">
              <a14:shadowObscured xmlns:a14="http://schemas.microsoft.com/office/drawing/2010/main"/>
            </a:ext>
          </a:extLst>
        </p:spPr>
      </p:pic>
      <p:pic>
        <p:nvPicPr>
          <p:cNvPr id="6" name="Content Placeholder 5"/>
          <p:cNvPicPr>
            <a:picLocks noGrp="1"/>
          </p:cNvPicPr>
          <p:nvPr>
            <p:ph sz="half" idx="2"/>
          </p:nvPr>
        </p:nvPicPr>
        <p:blipFill rotWithShape="1">
          <a:blip r:embed="rId6"/>
          <a:srcRect l="12843" r="12910"/>
          <a:stretch/>
        </p:blipFill>
        <p:spPr bwMode="auto">
          <a:xfrm>
            <a:off x="6172200" y="2039445"/>
            <a:ext cx="5181600" cy="3923697"/>
          </a:xfrm>
          <a:prstGeom prst="rect">
            <a:avLst/>
          </a:prstGeom>
          <a:ln>
            <a:noFill/>
          </a:ln>
          <a:extLst>
            <a:ext uri="{53640926-AAD7-44D8-BBD7-CCE9431645EC}">
              <a14:shadowObscured xmlns:a14="http://schemas.microsoft.com/office/drawing/2010/main"/>
            </a:ext>
          </a:extLst>
        </p:spPr>
      </p:pic>
      <p:sp>
        <p:nvSpPr>
          <p:cNvPr id="7" name="Footer Placeholder 6"/>
          <p:cNvSpPr>
            <a:spLocks noGrp="1"/>
          </p:cNvSpPr>
          <p:nvPr>
            <p:ph type="ftr" sz="quarter" idx="11"/>
          </p:nvPr>
        </p:nvSpPr>
        <p:spPr/>
        <p:txBody>
          <a:bodyPr/>
          <a:lstStyle/>
          <a:p>
            <a:r>
              <a:rPr lang="en-US" dirty="0" smtClean="0"/>
              <a:t>http://www.slideshare.net/sreea4/arm-1</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43158147"/>
      </p:ext>
    </p:extLst>
  </p:cSld>
  <p:clrMapOvr>
    <a:masterClrMapping/>
  </p:clrMapOvr>
  <mc:AlternateContent xmlns:mc="http://schemas.openxmlformats.org/markup-compatibility/2006">
    <mc:Choice xmlns:p14="http://schemas.microsoft.com/office/powerpoint/2010/main" Requires="p14">
      <p:transition spd="slow" p14:dur="2000" advTm="9500"/>
    </mc:Choice>
    <mc:Fallback>
      <p:transition spd="slow" advTm="9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1"/>
            <a:ext cx="3932237" cy="552450"/>
          </a:xfrm>
        </p:spPr>
        <p:txBody>
          <a:bodyPr/>
          <a:lstStyle/>
          <a:p>
            <a:r>
              <a:rPr lang="en-US" dirty="0" smtClean="0"/>
              <a:t>4.3 FPU</a:t>
            </a:r>
            <a:endParaRPr lang="en-US" dirty="0"/>
          </a:p>
        </p:txBody>
      </p:sp>
      <p:sp>
        <p:nvSpPr>
          <p:cNvPr id="4" name="Text Placeholder 3"/>
          <p:cNvSpPr>
            <a:spLocks noGrp="1"/>
          </p:cNvSpPr>
          <p:nvPr>
            <p:ph type="body" sz="half" idx="2"/>
          </p:nvPr>
        </p:nvSpPr>
        <p:spPr>
          <a:xfrm>
            <a:off x="839788" y="1218379"/>
            <a:ext cx="3932237" cy="4650609"/>
          </a:xfrm>
        </p:spPr>
        <p:txBody>
          <a:bodyPr>
            <a:noAutofit/>
          </a:bodyPr>
          <a:lstStyle/>
          <a:p>
            <a:r>
              <a:rPr lang="en-US" sz="1200" dirty="0" smtClean="0"/>
              <a:t>The VFP (Floating point unit) is Optional</a:t>
            </a:r>
          </a:p>
          <a:p>
            <a:pPr marL="171450" indent="-171450">
              <a:buFont typeface="Arial" panose="020B0604020202020204" pitchFamily="34" charset="0"/>
              <a:buChar char="•"/>
            </a:pPr>
            <a:r>
              <a:rPr lang="en-US" sz="1200" dirty="0" smtClean="0"/>
              <a:t> it is hardware support for floating point operations in half-, single- and double-precision floating point arithmetic. </a:t>
            </a:r>
          </a:p>
          <a:p>
            <a:pPr marL="171450" indent="-171450">
              <a:buFont typeface="Arial" panose="020B0604020202020204" pitchFamily="34" charset="0"/>
              <a:buChar char="•"/>
            </a:pPr>
            <a:r>
              <a:rPr lang="en-US" sz="1200" dirty="0" smtClean="0"/>
              <a:t>It has its own registers &amp; instruction set</a:t>
            </a:r>
          </a:p>
          <a:p>
            <a:pPr marL="171450" indent="-171450">
              <a:buFont typeface="Arial" panose="020B0604020202020204" pitchFamily="34" charset="0"/>
              <a:buChar char="•"/>
            </a:pPr>
            <a:r>
              <a:rPr lang="en-US" sz="1200" dirty="0" smtClean="0"/>
              <a:t>It is fully IEEE 754 compliant with full software library support. </a:t>
            </a:r>
          </a:p>
          <a:p>
            <a:endParaRPr lang="en-US" sz="1200" dirty="0" smtClean="0"/>
          </a:p>
          <a:p>
            <a:r>
              <a:rPr lang="en-US" sz="1200" b="1" dirty="0" smtClean="0"/>
              <a:t>The FPU is used for a wide range of applications: </a:t>
            </a:r>
          </a:p>
          <a:p>
            <a:pPr marL="171450" indent="-171450">
              <a:buFont typeface="Arial" panose="020B0604020202020204" pitchFamily="34" charset="0"/>
              <a:buChar char="•"/>
            </a:pPr>
            <a:r>
              <a:rPr lang="en-US" sz="1200" dirty="0" smtClean="0"/>
              <a:t>PDAs and smartphones for graphics, voice compression and decompression, user interfaces, Java interpretation, and </a:t>
            </a:r>
            <a:r>
              <a:rPr lang="en-US" sz="1200" i="1" dirty="0" smtClean="0"/>
              <a:t>Just In Time</a:t>
            </a:r>
            <a:r>
              <a:rPr lang="en-US" sz="1200" dirty="0" smtClean="0"/>
              <a:t> (JIT) compilation</a:t>
            </a:r>
          </a:p>
          <a:p>
            <a:pPr marL="171450" indent="-171450">
              <a:buFont typeface="Arial" panose="020B0604020202020204" pitchFamily="34" charset="0"/>
              <a:buChar char="•"/>
            </a:pPr>
            <a:r>
              <a:rPr lang="en-US" sz="1200" dirty="0" smtClean="0"/>
              <a:t>games machines for three-dimensional graphics and digital audio</a:t>
            </a:r>
          </a:p>
          <a:p>
            <a:pPr marL="171450" indent="-171450">
              <a:buFont typeface="Arial" panose="020B0604020202020204" pitchFamily="34" charset="0"/>
              <a:buChar char="•"/>
            </a:pPr>
            <a:r>
              <a:rPr lang="en-US" sz="1200" dirty="0" smtClean="0"/>
              <a:t>printers and </a:t>
            </a:r>
            <a:r>
              <a:rPr lang="en-US" sz="1200" i="1" dirty="0" err="1" smtClean="0"/>
              <a:t>MultiFunction</a:t>
            </a:r>
            <a:r>
              <a:rPr lang="en-US" sz="1200" i="1" dirty="0" smtClean="0"/>
              <a:t> Peripheral</a:t>
            </a:r>
            <a:r>
              <a:rPr lang="en-US" sz="1200" dirty="0" smtClean="0"/>
              <a:t> (MFP) controllers for high-definition color rendering</a:t>
            </a:r>
          </a:p>
          <a:p>
            <a:pPr marL="171450" indent="-171450">
              <a:buFont typeface="Arial" panose="020B0604020202020204" pitchFamily="34" charset="0"/>
              <a:buChar char="•"/>
            </a:pPr>
            <a:r>
              <a:rPr lang="en-US" sz="1200" dirty="0" smtClean="0"/>
              <a:t>set-top boxes for digital audio and digital video, and three-dimensional user interfaces</a:t>
            </a:r>
          </a:p>
          <a:p>
            <a:pPr marL="171450" indent="-171450">
              <a:buFont typeface="Arial" panose="020B0604020202020204" pitchFamily="34" charset="0"/>
              <a:buChar char="•"/>
            </a:pPr>
            <a:r>
              <a:rPr lang="en-US" sz="1200" dirty="0" smtClean="0"/>
              <a:t>automotive applications for engine management and power train computations.</a:t>
            </a:r>
          </a:p>
        </p:txBody>
      </p:sp>
      <p:pic>
        <p:nvPicPr>
          <p:cNvPr id="5" name="Content Placeholder 3"/>
          <p:cNvPicPr>
            <a:picLocks noGrp="1"/>
          </p:cNvPicPr>
          <p:nvPr>
            <p:ph idx="1"/>
          </p:nvPr>
        </p:nvPicPr>
        <p:blipFill rotWithShape="1">
          <a:blip r:embed="rId5"/>
          <a:srcRect l="10235" r="11107"/>
          <a:stretch/>
        </p:blipFill>
        <p:spPr bwMode="auto">
          <a:xfrm>
            <a:off x="5183188" y="1218379"/>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6356350"/>
            <a:ext cx="10515600" cy="365125"/>
          </a:xfrm>
        </p:spPr>
        <p:txBody>
          <a:bodyPr/>
          <a:lstStyle/>
          <a:p>
            <a:r>
              <a:rPr lang="en-US" dirty="0" smtClean="0"/>
              <a:t>http://web.archive.org/web/20110915171556/http://www.arm.com/files/downloads/Cortex-A9_Devcon_2007_Microarchitecture.pdf</a:t>
            </a:r>
            <a:endParaRPr lang="en-US" dirty="0"/>
          </a:p>
        </p:txBody>
      </p:sp>
      <p:sp>
        <p:nvSpPr>
          <p:cNvPr id="6" name="Down Arrow 5"/>
          <p:cNvSpPr/>
          <p:nvPr/>
        </p:nvSpPr>
        <p:spPr>
          <a:xfrm>
            <a:off x="9156879" y="1218379"/>
            <a:ext cx="599512" cy="142179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a:t>
            </a:r>
          </a:p>
          <a:p>
            <a:pPr algn="ctr"/>
            <a:r>
              <a:rPr lang="en-US" dirty="0" smtClean="0"/>
              <a:t>P</a:t>
            </a:r>
          </a:p>
          <a:p>
            <a:pPr algn="ctr"/>
            <a:r>
              <a:rPr lang="en-US" dirty="0"/>
              <a:t>U</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1509757"/>
      </p:ext>
    </p:extLst>
  </p:cSld>
  <p:clrMapOvr>
    <a:masterClrMapping/>
  </p:clrMapOvr>
  <mc:AlternateContent xmlns:mc="http://schemas.openxmlformats.org/markup-compatibility/2006">
    <mc:Choice xmlns:p14="http://schemas.microsoft.com/office/powerpoint/2010/main" Requires="p14">
      <p:transition spd="slow" p14:dur="2000" advTm="20414"/>
    </mc:Choice>
    <mc:Fallback>
      <p:transition spd="slow" advTm="20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90550"/>
          </a:xfrm>
        </p:spPr>
        <p:txBody>
          <a:bodyPr/>
          <a:lstStyle/>
          <a:p>
            <a:r>
              <a:rPr lang="en-US" dirty="0" smtClean="0"/>
              <a:t>4.4 Cache</a:t>
            </a:r>
            <a:endParaRPr lang="en-US" dirty="0"/>
          </a:p>
        </p:txBody>
      </p:sp>
      <p:sp>
        <p:nvSpPr>
          <p:cNvPr id="4" name="Text Placeholder 3"/>
          <p:cNvSpPr>
            <a:spLocks noGrp="1"/>
          </p:cNvSpPr>
          <p:nvPr>
            <p:ph type="body" sz="half" idx="2"/>
          </p:nvPr>
        </p:nvSpPr>
        <p:spPr>
          <a:xfrm>
            <a:off x="687388" y="1218379"/>
            <a:ext cx="3932237" cy="4650609"/>
          </a:xfrm>
        </p:spPr>
        <p:txBody>
          <a:bodyPr>
            <a:normAutofit/>
          </a:bodyPr>
          <a:lstStyle/>
          <a:p>
            <a:r>
              <a:rPr lang="en-US" b="1" dirty="0" smtClean="0"/>
              <a:t>The L1 memory system has:</a:t>
            </a:r>
          </a:p>
          <a:p>
            <a:pPr marL="285750" lvl="0" indent="-285750">
              <a:buFont typeface="Arial" panose="020B0604020202020204" pitchFamily="34" charset="0"/>
              <a:buChar char="•"/>
            </a:pPr>
            <a:r>
              <a:rPr lang="en-US" b="1" dirty="0" smtClean="0"/>
              <a:t>separate instruction and data caches each with a fixed line length of 32 bytes</a:t>
            </a:r>
          </a:p>
          <a:p>
            <a:pPr marL="285750" lvl="0" indent="-285750">
              <a:buFont typeface="Arial" panose="020B0604020202020204" pitchFamily="34" charset="0"/>
              <a:buChar char="•"/>
            </a:pPr>
            <a:r>
              <a:rPr lang="en-US" dirty="0" smtClean="0"/>
              <a:t>64-bit data paths throughout the memory system</a:t>
            </a:r>
          </a:p>
          <a:p>
            <a:pPr marL="285750" lvl="0" indent="-285750">
              <a:buFont typeface="Arial" panose="020B0604020202020204" pitchFamily="34" charset="0"/>
              <a:buChar char="•"/>
            </a:pPr>
            <a:r>
              <a:rPr lang="en-US" dirty="0" smtClean="0"/>
              <a:t>support for four sizes of memory page</a:t>
            </a:r>
          </a:p>
          <a:p>
            <a:pPr marL="285750" lvl="0" indent="-285750">
              <a:buFont typeface="Arial" panose="020B0604020202020204" pitchFamily="34" charset="0"/>
              <a:buChar char="•"/>
            </a:pPr>
            <a:r>
              <a:rPr lang="en-US" dirty="0" smtClean="0"/>
              <a:t>export of memory attributes for external memory systems</a:t>
            </a:r>
          </a:p>
          <a:p>
            <a:pPr marL="285750" lvl="0" indent="-285750">
              <a:buFont typeface="Arial" panose="020B0604020202020204" pitchFamily="34" charset="0"/>
              <a:buChar char="•"/>
            </a:pPr>
            <a:r>
              <a:rPr lang="en-US" dirty="0" smtClean="0"/>
              <a:t>support for Security Extensions.</a:t>
            </a:r>
          </a:p>
          <a:p>
            <a:pPr lvl="0"/>
            <a:endParaRPr lang="en-US" dirty="0"/>
          </a:p>
          <a:p>
            <a:pPr lvl="0"/>
            <a:endParaRPr lang="en-US" dirty="0" smtClean="0"/>
          </a:p>
          <a:p>
            <a:pPr lvl="0"/>
            <a:endParaRPr lang="en-US" dirty="0" smtClean="0"/>
          </a:p>
          <a:p>
            <a:pPr lvl="0"/>
            <a:endParaRPr lang="en-US" dirty="0" smtClean="0"/>
          </a:p>
          <a:p>
            <a:endParaRPr lang="en-US" dirty="0"/>
          </a:p>
        </p:txBody>
      </p:sp>
      <p:pic>
        <p:nvPicPr>
          <p:cNvPr id="5" name="Content Placeholder 3"/>
          <p:cNvPicPr>
            <a:picLocks noGrp="1"/>
          </p:cNvPicPr>
          <p:nvPr>
            <p:ph idx="1"/>
          </p:nvPr>
        </p:nvPicPr>
        <p:blipFill rotWithShape="1">
          <a:blip r:embed="rId5"/>
          <a:srcRect l="10235" r="11107"/>
          <a:stretch/>
        </p:blipFill>
        <p:spPr bwMode="auto">
          <a:xfrm>
            <a:off x="5183188" y="1218379"/>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6039618"/>
            <a:ext cx="10515600" cy="681858"/>
          </a:xfrm>
        </p:spPr>
        <p:txBody>
          <a:bodyPr/>
          <a:lstStyle/>
          <a:p>
            <a:r>
              <a:rPr lang="en-US" dirty="0" smtClean="0"/>
              <a:t>http://web.archive.org/web/20110915171556/http://www.arm.com/files/downloads/Cortex-A9_Devcon_2007_Microarchitecture.pdf</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7674155"/>
      </p:ext>
    </p:extLst>
  </p:cSld>
  <p:clrMapOvr>
    <a:masterClrMapping/>
  </p:clrMapOvr>
  <mc:AlternateContent xmlns:mc="http://schemas.openxmlformats.org/markup-compatibility/2006">
    <mc:Choice xmlns:p14="http://schemas.microsoft.com/office/powerpoint/2010/main" Requires="p14">
      <p:transition spd="slow" p14:dur="2000" advTm="9989"/>
    </mc:Choice>
    <mc:Fallback>
      <p:transition spd="slow" advTm="9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30225"/>
          </a:xfrm>
        </p:spPr>
        <p:txBody>
          <a:bodyPr>
            <a:normAutofit fontScale="90000"/>
          </a:bodyPr>
          <a:lstStyle/>
          <a:p>
            <a:r>
              <a:rPr lang="en-US" dirty="0" smtClean="0"/>
              <a:t>Cache Features</a:t>
            </a:r>
            <a:endParaRPr lang="en-US" dirty="0"/>
          </a:p>
        </p:txBody>
      </p:sp>
      <p:sp>
        <p:nvSpPr>
          <p:cNvPr id="4" name="Text Placeholder 3"/>
          <p:cNvSpPr>
            <a:spLocks noGrp="1"/>
          </p:cNvSpPr>
          <p:nvPr>
            <p:ph type="body" sz="half" idx="2"/>
          </p:nvPr>
        </p:nvSpPr>
        <p:spPr>
          <a:xfrm>
            <a:off x="839788" y="987425"/>
            <a:ext cx="3932237" cy="4881563"/>
          </a:xfrm>
        </p:spPr>
        <p:txBody>
          <a:bodyPr>
            <a:normAutofit lnSpcReduction="10000"/>
          </a:bodyPr>
          <a:lstStyle/>
          <a:p>
            <a:endParaRPr lang="en-US" b="1" dirty="0" smtClean="0"/>
          </a:p>
          <a:p>
            <a:pPr marL="285750" indent="-285750">
              <a:buFont typeface="Arial" panose="020B0604020202020204" pitchFamily="34" charset="0"/>
              <a:buChar char="•"/>
            </a:pPr>
            <a:r>
              <a:rPr lang="en-US" dirty="0" smtClean="0"/>
              <a:t>To reduce power consumption, the number of full cache reads is reduced by taking advantage of the sequential nature of many cache operations</a:t>
            </a:r>
          </a:p>
          <a:p>
            <a:r>
              <a:rPr lang="en-US" b="1" dirty="0" smtClean="0"/>
              <a:t>Instruction cache features</a:t>
            </a:r>
          </a:p>
          <a:p>
            <a:pPr marL="285750" indent="-285750">
              <a:buFont typeface="Arial" panose="020B0604020202020204" pitchFamily="34" charset="0"/>
              <a:buChar char="•"/>
            </a:pPr>
            <a:r>
              <a:rPr lang="en-US" dirty="0" smtClean="0"/>
              <a:t>The instruction cache is virtually indexed and physically tagged. </a:t>
            </a:r>
          </a:p>
          <a:p>
            <a:endParaRPr lang="en-US" dirty="0" smtClean="0"/>
          </a:p>
          <a:p>
            <a:r>
              <a:rPr lang="en-US" b="1" dirty="0" smtClean="0"/>
              <a:t>Data cache features</a:t>
            </a:r>
            <a:r>
              <a:rPr lang="en-US" dirty="0" smtClean="0"/>
              <a:t>:</a:t>
            </a:r>
          </a:p>
          <a:p>
            <a:pPr marL="285750" indent="-285750">
              <a:buFont typeface="Arial" panose="020B0604020202020204" pitchFamily="34" charset="0"/>
              <a:buChar char="•"/>
            </a:pPr>
            <a:r>
              <a:rPr lang="en-US" dirty="0" smtClean="0"/>
              <a:t>The data cache is physically indexed and physically tagged.</a:t>
            </a:r>
          </a:p>
          <a:p>
            <a:endParaRPr lang="en-US" b="1" dirty="0" smtClean="0"/>
          </a:p>
          <a:p>
            <a:r>
              <a:rPr lang="en-US" b="1" dirty="0" smtClean="0"/>
              <a:t>Store buffer</a:t>
            </a:r>
          </a:p>
          <a:p>
            <a:pPr marL="285750" indent="-285750">
              <a:buFont typeface="Arial" panose="020B0604020202020204" pitchFamily="34" charset="0"/>
              <a:buChar char="•"/>
            </a:pPr>
            <a:r>
              <a:rPr lang="en-US" dirty="0" smtClean="0"/>
              <a:t>The Cortex-A9 processor has a store buffer with four 64-bit slots with data merging capability. </a:t>
            </a:r>
          </a:p>
          <a:p>
            <a:endParaRPr lang="en-US" dirty="0"/>
          </a:p>
        </p:txBody>
      </p:sp>
      <p:pic>
        <p:nvPicPr>
          <p:cNvPr id="5" name="Content Placeholder 3"/>
          <p:cNvPicPr>
            <a:picLocks noGrp="1"/>
          </p:cNvPicPr>
          <p:nvPr>
            <p:ph idx="1"/>
          </p:nvPr>
        </p:nvPicPr>
        <p:blipFill rotWithShape="1">
          <a:blip r:embed="rId5"/>
          <a:srcRect l="10235" r="11107"/>
          <a:stretch/>
        </p:blipFill>
        <p:spPr bwMode="auto">
          <a:xfrm>
            <a:off x="5183188" y="1128226"/>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6356350"/>
            <a:ext cx="10515600" cy="365125"/>
          </a:xfrm>
        </p:spPr>
        <p:txBody>
          <a:bodyPr/>
          <a:lstStyle/>
          <a:p>
            <a:r>
              <a:rPr lang="en-US" dirty="0" smtClean="0"/>
              <a:t>http://web.archive.org/web/20110915171556/http://www.arm.com/files/downloads/Cortex-A9_Devcon_2007_Microarchitecture.pdf</a:t>
            </a:r>
            <a:endParaRPr lang="en-US" dirty="0"/>
          </a:p>
        </p:txBody>
      </p:sp>
      <p:sp>
        <p:nvSpPr>
          <p:cNvPr id="6" name="Right Arrow 5"/>
          <p:cNvSpPr/>
          <p:nvPr/>
        </p:nvSpPr>
        <p:spPr>
          <a:xfrm>
            <a:off x="5183188" y="3888388"/>
            <a:ext cx="1403604" cy="4846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Instruction</a:t>
            </a:r>
            <a:endParaRPr lang="en-US" dirty="0"/>
          </a:p>
        </p:txBody>
      </p:sp>
      <p:sp>
        <p:nvSpPr>
          <p:cNvPr id="7" name="Up Arrow 6"/>
          <p:cNvSpPr/>
          <p:nvPr/>
        </p:nvSpPr>
        <p:spPr>
          <a:xfrm>
            <a:off x="9775065" y="4327301"/>
            <a:ext cx="45719" cy="457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822510" y="4195035"/>
            <a:ext cx="656822" cy="1278423"/>
          </a:xfrm>
          <a:prstGeom prst="upArrow">
            <a:avLst>
              <a:gd name="adj1" fmla="val 50000"/>
              <a:gd name="adj2" fmla="val 24286"/>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US" dirty="0" smtClean="0"/>
              <a:t>data</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35201024"/>
      </p:ext>
    </p:extLst>
  </p:cSld>
  <p:clrMapOvr>
    <a:masterClrMapping/>
  </p:clrMapOvr>
  <mc:AlternateContent xmlns:mc="http://schemas.openxmlformats.org/markup-compatibility/2006">
    <mc:Choice xmlns:p14="http://schemas.microsoft.com/office/powerpoint/2010/main" Requires="p14">
      <p:transition spd="slow" p14:dur="2000" advTm="23149"/>
    </mc:Choice>
    <mc:Fallback>
      <p:transition spd="slow" advTm="23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30225"/>
          </a:xfrm>
        </p:spPr>
        <p:txBody>
          <a:bodyPr>
            <a:normAutofit fontScale="90000"/>
          </a:bodyPr>
          <a:lstStyle/>
          <a:p>
            <a:r>
              <a:rPr lang="en-US" dirty="0" smtClean="0"/>
              <a:t>Introduction</a:t>
            </a:r>
            <a:endParaRPr lang="en-US" dirty="0"/>
          </a:p>
        </p:txBody>
      </p:sp>
      <p:sp>
        <p:nvSpPr>
          <p:cNvPr id="4" name="Text Placeholder 3"/>
          <p:cNvSpPr>
            <a:spLocks noGrp="1"/>
          </p:cNvSpPr>
          <p:nvPr>
            <p:ph type="body" sz="half" idx="2"/>
          </p:nvPr>
        </p:nvSpPr>
        <p:spPr>
          <a:xfrm>
            <a:off x="839788" y="987425"/>
            <a:ext cx="3932237" cy="4881563"/>
          </a:xfrm>
        </p:spPr>
        <p:txBody>
          <a:bodyPr>
            <a:normAutofit lnSpcReduction="10000"/>
          </a:bodyPr>
          <a:lstStyle/>
          <a:p>
            <a:endParaRPr lang="en-US" dirty="0" smtClean="0"/>
          </a:p>
          <a:p>
            <a:endParaRPr lang="en-US" dirty="0"/>
          </a:p>
          <a:p>
            <a:r>
              <a:rPr lang="en-US" sz="1800" dirty="0" smtClean="0"/>
              <a:t>While researching computer architectures, I found some that are used on mobile devices.</a:t>
            </a:r>
          </a:p>
          <a:p>
            <a:endParaRPr lang="en-US" sz="1800" dirty="0" smtClean="0"/>
          </a:p>
          <a:p>
            <a:r>
              <a:rPr lang="en-US" sz="1800" dirty="0" smtClean="0"/>
              <a:t>Android has the worldwide majority of mobile devices</a:t>
            </a:r>
            <a:endParaRPr lang="en-US" sz="1800" dirty="0"/>
          </a:p>
          <a:p>
            <a:r>
              <a:rPr lang="en-US" sz="1800" i="1" dirty="0"/>
              <a:t>Android supports 3 different processor architectures: </a:t>
            </a:r>
            <a:endParaRPr lang="en-US" sz="1800" dirty="0"/>
          </a:p>
          <a:p>
            <a:pPr marL="285750" lvl="0" indent="-285750">
              <a:buFont typeface="Arial" panose="020B0604020202020204" pitchFamily="34" charset="0"/>
              <a:buChar char="•"/>
            </a:pPr>
            <a:r>
              <a:rPr lang="en-US" sz="1800" i="1" dirty="0"/>
              <a:t>ARM, </a:t>
            </a:r>
            <a:endParaRPr lang="en-US" sz="1800" dirty="0"/>
          </a:p>
          <a:p>
            <a:pPr marL="285750" lvl="0" indent="-285750">
              <a:buFont typeface="Arial" panose="020B0604020202020204" pitchFamily="34" charset="0"/>
              <a:buChar char="•"/>
            </a:pPr>
            <a:r>
              <a:rPr lang="en-US" sz="1800" i="1" dirty="0"/>
              <a:t>Intel and </a:t>
            </a:r>
            <a:endParaRPr lang="en-US" sz="1800" dirty="0"/>
          </a:p>
          <a:p>
            <a:pPr marL="285750" lvl="0" indent="-285750">
              <a:buFont typeface="Arial" panose="020B0604020202020204" pitchFamily="34" charset="0"/>
              <a:buChar char="•"/>
            </a:pPr>
            <a:r>
              <a:rPr lang="en-US" sz="1800" i="1" dirty="0"/>
              <a:t>MIPS. </a:t>
            </a:r>
          </a:p>
          <a:p>
            <a:pPr lvl="0"/>
            <a:endParaRPr lang="en-US" sz="1800" i="1" dirty="0"/>
          </a:p>
          <a:p>
            <a:r>
              <a:rPr lang="en-US" sz="1800" b="1" dirty="0"/>
              <a:t>ARM-based chips are in almost 60 percent of the world’s mobile devices </a:t>
            </a:r>
            <a:endParaRPr lang="en-US" sz="1800" dirty="0"/>
          </a:p>
          <a:p>
            <a:endParaRPr lang="en-US" dirty="0"/>
          </a:p>
        </p:txBody>
      </p:sp>
      <p:pic>
        <p:nvPicPr>
          <p:cNvPr id="5" name="Content Placeholder 4"/>
          <p:cNvPicPr>
            <a:picLocks noGrp="1"/>
          </p:cNvPicPr>
          <p:nvPr>
            <p:ph idx="1"/>
          </p:nvPr>
        </p:nvPicPr>
        <p:blipFill rotWithShape="1">
          <a:blip r:embed="rId4"/>
          <a:srcRect l="1" t="3053" r="24529" b="5364"/>
          <a:stretch/>
        </p:blipFill>
        <p:spPr bwMode="auto">
          <a:xfrm>
            <a:off x="5183188" y="1318709"/>
            <a:ext cx="6172200" cy="4211056"/>
          </a:xfrm>
          <a:prstGeom prst="rect">
            <a:avLst/>
          </a:prstGeom>
          <a:ln>
            <a:noFill/>
          </a:ln>
          <a:extLst>
            <a:ext uri="{53640926-AAD7-44D8-BBD7-CCE9431645EC}">
              <a14:shadowObscured xmlns:a14="http://schemas.microsoft.com/office/drawing/2010/main"/>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56392680"/>
      </p:ext>
    </p:extLst>
  </p:cSld>
  <p:clrMapOvr>
    <a:masterClrMapping/>
  </p:clrMapOvr>
  <mc:AlternateContent xmlns:mc="http://schemas.openxmlformats.org/markup-compatibility/2006">
    <mc:Choice xmlns:p14="http://schemas.microsoft.com/office/powerpoint/2010/main" Requires="p14">
      <p:transition spd="slow" p14:dur="2000" advTm="22336"/>
    </mc:Choice>
    <mc:Fallback>
      <p:transition spd="slow" advTm="22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71500"/>
          </a:xfrm>
        </p:spPr>
        <p:txBody>
          <a:bodyPr/>
          <a:lstStyle/>
          <a:p>
            <a:r>
              <a:rPr lang="en-US" dirty="0" smtClean="0"/>
              <a:t>L2 Cache Control</a:t>
            </a:r>
            <a:endParaRPr lang="en-US" dirty="0"/>
          </a:p>
        </p:txBody>
      </p:sp>
      <p:sp>
        <p:nvSpPr>
          <p:cNvPr id="4" name="Text Placeholder 3"/>
          <p:cNvSpPr>
            <a:spLocks noGrp="1"/>
          </p:cNvSpPr>
          <p:nvPr>
            <p:ph type="body" sz="half" idx="2"/>
          </p:nvPr>
        </p:nvSpPr>
        <p:spPr>
          <a:xfrm>
            <a:off x="839788" y="1028700"/>
            <a:ext cx="3932237" cy="4840288"/>
          </a:xfrm>
        </p:spPr>
        <p:txBody>
          <a:bodyPr>
            <a:normAutofit fontScale="92500" lnSpcReduction="20000"/>
          </a:bodyPr>
          <a:lstStyle/>
          <a:p>
            <a:r>
              <a:rPr lang="en-US" dirty="0" smtClean="0"/>
              <a:t>L2 Cache Control is optional.</a:t>
            </a:r>
          </a:p>
          <a:p>
            <a:r>
              <a:rPr lang="en-US" dirty="0" smtClean="0"/>
              <a:t>The Cortex-A9 L2 interface consists of two 64-bit wide AXI bus masters:</a:t>
            </a:r>
          </a:p>
          <a:p>
            <a:pPr marL="285750" lvl="0" indent="-285750">
              <a:buFont typeface="Arial" panose="020B0604020202020204" pitchFamily="34" charset="0"/>
              <a:buChar char="•"/>
            </a:pPr>
            <a:r>
              <a:rPr lang="en-US" dirty="0" smtClean="0"/>
              <a:t>M0 is the data side bus</a:t>
            </a:r>
          </a:p>
          <a:p>
            <a:pPr marL="285750" lvl="0" indent="-285750">
              <a:buFont typeface="Arial" panose="020B0604020202020204" pitchFamily="34" charset="0"/>
              <a:buChar char="•"/>
            </a:pPr>
            <a:r>
              <a:rPr lang="en-US" dirty="0" smtClean="0"/>
              <a:t>M1 is the instruction side bus and has no write channels.</a:t>
            </a:r>
          </a:p>
          <a:p>
            <a:r>
              <a:rPr lang="en-US" dirty="0"/>
              <a:t>E</a:t>
            </a:r>
            <a:r>
              <a:rPr lang="en-US" dirty="0" smtClean="0"/>
              <a:t>nsures high data throughput and maximum performance</a:t>
            </a:r>
          </a:p>
          <a:p>
            <a:endParaRPr lang="en-US" dirty="0"/>
          </a:p>
          <a:p>
            <a:r>
              <a:rPr lang="en-US" b="1" dirty="0" smtClean="0"/>
              <a:t>L2 Cache </a:t>
            </a:r>
          </a:p>
          <a:p>
            <a:pPr marL="285750" indent="-285750">
              <a:buFont typeface="Arial" panose="020B0604020202020204" pitchFamily="34" charset="0"/>
              <a:buChar char="•"/>
            </a:pPr>
            <a:r>
              <a:rPr lang="en-US" dirty="0" smtClean="0"/>
              <a:t>Shared, unified</a:t>
            </a:r>
          </a:p>
          <a:p>
            <a:pPr marL="285750" indent="-285750">
              <a:buFont typeface="Arial" panose="020B0604020202020204" pitchFamily="34" charset="0"/>
              <a:buChar char="•"/>
            </a:pPr>
            <a:r>
              <a:rPr lang="en-US" dirty="0" smtClean="0"/>
              <a:t>Off-chip</a:t>
            </a:r>
          </a:p>
          <a:p>
            <a:pPr marL="285750" indent="-285750">
              <a:buFont typeface="Arial" panose="020B0604020202020204" pitchFamily="34" charset="0"/>
              <a:buChar char="•"/>
            </a:pPr>
            <a:r>
              <a:rPr lang="en-US" dirty="0" smtClean="0"/>
              <a:t>128KB to 8 MB </a:t>
            </a:r>
          </a:p>
          <a:p>
            <a:pPr marL="285750" indent="-285750">
              <a:buFont typeface="Arial" panose="020B0604020202020204" pitchFamily="34" charset="0"/>
              <a:buChar char="•"/>
            </a:pPr>
            <a:r>
              <a:rPr lang="en-US" dirty="0" smtClean="0"/>
              <a:t>4 to 16-way associative</a:t>
            </a:r>
          </a:p>
          <a:p>
            <a:r>
              <a:rPr lang="en-US" dirty="0" smtClean="0"/>
              <a:t>Provides low-latency and high-bandwidth access to up to 8MB of cached memory in high-frequency designs, or designs needing to reduce the power consumption associated with off-chip memory access. </a:t>
            </a:r>
          </a:p>
        </p:txBody>
      </p:sp>
      <p:pic>
        <p:nvPicPr>
          <p:cNvPr id="5" name="Content Placeholder 3"/>
          <p:cNvPicPr>
            <a:picLocks noGrp="1"/>
          </p:cNvPicPr>
          <p:nvPr>
            <p:ph idx="1"/>
          </p:nvPr>
        </p:nvPicPr>
        <p:blipFill rotWithShape="1">
          <a:blip r:embed="rId5"/>
          <a:srcRect l="10235" r="11107"/>
          <a:stretch/>
        </p:blipFill>
        <p:spPr bwMode="auto">
          <a:xfrm>
            <a:off x="5183188" y="1242986"/>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5868988"/>
            <a:ext cx="10515600" cy="852487"/>
          </a:xfrm>
        </p:spPr>
        <p:txBody>
          <a:bodyPr/>
          <a:lstStyle/>
          <a:p>
            <a:r>
              <a:rPr lang="en-US" dirty="0" smtClean="0"/>
              <a:t>ARM website, ARM </a:t>
            </a:r>
            <a:r>
              <a:rPr lang="en-US" dirty="0"/>
              <a:t>Cortex-A9 Technical Reference </a:t>
            </a:r>
            <a:r>
              <a:rPr lang="en-US" dirty="0" smtClean="0"/>
              <a:t>Manual, </a:t>
            </a:r>
            <a:r>
              <a:rPr lang="en-US" dirty="0"/>
              <a:t>https://en.wikipedia.org/wiki/ARM_Cortex-A9</a:t>
            </a:r>
          </a:p>
          <a:p>
            <a:endParaRPr lang="en-US" dirty="0"/>
          </a:p>
          <a:p>
            <a:r>
              <a:rPr lang="en-US" dirty="0" smtClean="0"/>
              <a:t>http://web.archive.org/web/20110915171556/http://www.arm.com/files/downloads/Cortex-A9_Devcon_2007_Microarchitecture.pdf</a:t>
            </a:r>
            <a:endParaRPr lang="en-US" dirty="0"/>
          </a:p>
        </p:txBody>
      </p:sp>
      <p:sp>
        <p:nvSpPr>
          <p:cNvPr id="6" name="Left Arrow 5"/>
          <p:cNvSpPr/>
          <p:nvPr/>
        </p:nvSpPr>
        <p:spPr>
          <a:xfrm>
            <a:off x="9607639" y="4353060"/>
            <a:ext cx="2158911" cy="579548"/>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L2 Cache Control</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58010212"/>
      </p:ext>
    </p:extLst>
  </p:cSld>
  <p:clrMapOvr>
    <a:masterClrMapping/>
  </p:clrMapOvr>
  <mc:AlternateContent xmlns:mc="http://schemas.openxmlformats.org/markup-compatibility/2006">
    <mc:Choice xmlns:p14="http://schemas.microsoft.com/office/powerpoint/2010/main" Requires="p14">
      <p:transition spd="slow" p14:dur="2000" advTm="23788"/>
    </mc:Choice>
    <mc:Fallback>
      <p:transition spd="slow" advTm="23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215900"/>
            <a:ext cx="3932237" cy="1270000"/>
          </a:xfrm>
        </p:spPr>
        <p:txBody>
          <a:bodyPr>
            <a:normAutofit fontScale="90000"/>
          </a:bodyPr>
          <a:lstStyle/>
          <a:p>
            <a:r>
              <a:rPr lang="en-US" dirty="0" smtClean="0"/>
              <a:t>4.5 Memory Management Unit (MMU)</a:t>
            </a:r>
            <a:endParaRPr lang="en-US" dirty="0"/>
          </a:p>
        </p:txBody>
      </p:sp>
      <p:sp>
        <p:nvSpPr>
          <p:cNvPr id="4" name="Text Placeholder 3"/>
          <p:cNvSpPr>
            <a:spLocks noGrp="1"/>
          </p:cNvSpPr>
          <p:nvPr>
            <p:ph type="body" sz="half" idx="2"/>
          </p:nvPr>
        </p:nvSpPr>
        <p:spPr>
          <a:xfrm>
            <a:off x="839788" y="1619250"/>
            <a:ext cx="4092820" cy="4249738"/>
          </a:xfrm>
        </p:spPr>
        <p:txBody>
          <a:bodyPr>
            <a:normAutofit/>
          </a:bodyPr>
          <a:lstStyle/>
          <a:p>
            <a:r>
              <a:rPr lang="en-US" dirty="0" smtClean="0"/>
              <a:t>The MMU works with the L1 and L2 memory system to translate virtual addresses to physical addresses.</a:t>
            </a:r>
          </a:p>
          <a:p>
            <a:r>
              <a:rPr lang="en-US" dirty="0" smtClean="0"/>
              <a:t> It also controls accesses to and from external memory. </a:t>
            </a:r>
          </a:p>
          <a:p>
            <a:pPr lvl="0"/>
            <a:r>
              <a:rPr lang="en-US" dirty="0" smtClean="0"/>
              <a:t>A </a:t>
            </a:r>
            <a:r>
              <a:rPr lang="en-US" b="1" dirty="0" smtClean="0"/>
              <a:t>translation lookaside buffer</a:t>
            </a:r>
            <a:r>
              <a:rPr lang="en-US" dirty="0" smtClean="0"/>
              <a:t> (</a:t>
            </a:r>
            <a:r>
              <a:rPr lang="en-US" b="1" dirty="0" smtClean="0"/>
              <a:t>TLB</a:t>
            </a:r>
            <a:r>
              <a:rPr lang="en-US" dirty="0" smtClean="0"/>
              <a:t>) is a memory cache that stores recent translations of virtual memory to physical addresses for faster retrieval. When a virtual memory address is referenced by a program, the search starts in the CPU.</a:t>
            </a:r>
          </a:p>
        </p:txBody>
      </p:sp>
      <p:pic>
        <p:nvPicPr>
          <p:cNvPr id="5" name="Content Placeholder 4"/>
          <p:cNvPicPr>
            <a:picLocks noGrp="1"/>
          </p:cNvPicPr>
          <p:nvPr>
            <p:ph idx="1"/>
          </p:nvPr>
        </p:nvPicPr>
        <p:blipFill rotWithShape="1">
          <a:blip r:embed="rId5"/>
          <a:srcRect l="10235" r="11107"/>
          <a:stretch/>
        </p:blipFill>
        <p:spPr bwMode="auto">
          <a:xfrm>
            <a:off x="5183188" y="1324474"/>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6356350"/>
            <a:ext cx="10515600" cy="365125"/>
          </a:xfrm>
        </p:spPr>
        <p:txBody>
          <a:bodyPr/>
          <a:lstStyle/>
          <a:p>
            <a:r>
              <a:rPr lang="en-US" dirty="0" smtClean="0"/>
              <a:t>http://web.archive.org/web/20110915171556/http://www.arm.com/files/downloads/Cortex-A9_Devcon_2007_Microarchitecture.pdf</a:t>
            </a:r>
            <a:endParaRPr lang="en-US" dirty="0"/>
          </a:p>
        </p:txBody>
      </p:sp>
      <p:sp>
        <p:nvSpPr>
          <p:cNvPr id="6" name="Left Arrow 5"/>
          <p:cNvSpPr/>
          <p:nvPr/>
        </p:nvSpPr>
        <p:spPr>
          <a:xfrm>
            <a:off x="9852337" y="3530332"/>
            <a:ext cx="1914213" cy="427573"/>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TLB</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1157365"/>
      </p:ext>
    </p:extLst>
  </p:cSld>
  <p:clrMapOvr>
    <a:masterClrMapping/>
  </p:clrMapOvr>
  <mc:AlternateContent xmlns:mc="http://schemas.openxmlformats.org/markup-compatibility/2006">
    <mc:Choice xmlns:p14="http://schemas.microsoft.com/office/powerpoint/2010/main" Requires="p14">
      <p:transition spd="slow" p14:dur="2000" advTm="25475"/>
    </mc:Choice>
    <mc:Fallback>
      <p:transition spd="slow" advTm="25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47750"/>
          </a:xfrm>
        </p:spPr>
        <p:txBody>
          <a:bodyPr/>
          <a:lstStyle/>
          <a:p>
            <a:r>
              <a:rPr lang="en-US" dirty="0" smtClean="0"/>
              <a:t>4.6. Main Memory Architecture</a:t>
            </a:r>
            <a:endParaRPr lang="en-US" dirty="0"/>
          </a:p>
        </p:txBody>
      </p:sp>
      <p:sp>
        <p:nvSpPr>
          <p:cNvPr id="4" name="Text Placeholder 3"/>
          <p:cNvSpPr>
            <a:spLocks noGrp="1"/>
          </p:cNvSpPr>
          <p:nvPr>
            <p:ph type="body" sz="half" idx="2"/>
          </p:nvPr>
        </p:nvSpPr>
        <p:spPr>
          <a:xfrm>
            <a:off x="839788" y="1504950"/>
            <a:ext cx="3932237" cy="4364038"/>
          </a:xfrm>
        </p:spPr>
        <p:txBody>
          <a:bodyPr>
            <a:normAutofit/>
          </a:bodyPr>
          <a:lstStyle/>
          <a:p>
            <a:r>
              <a:rPr lang="en-US" dirty="0" smtClean="0"/>
              <a:t>ARM has switched from a von Neumann Architecture to a Harvard Architecture.</a:t>
            </a:r>
          </a:p>
          <a:p>
            <a:endParaRPr lang="en-US" dirty="0" smtClean="0"/>
          </a:p>
          <a:p>
            <a:pPr marL="285750" indent="-285750">
              <a:buFont typeface="Arial" panose="020B0604020202020204" pitchFamily="34" charset="0"/>
              <a:buChar char="•"/>
            </a:pPr>
            <a:r>
              <a:rPr lang="en-US" dirty="0" smtClean="0"/>
              <a:t>The main characteristic of the Harvard Architecture is that it has physically separate signals and storage for instruction and data memory/cache.</a:t>
            </a:r>
          </a:p>
          <a:p>
            <a:pPr marL="285750" indent="-285750">
              <a:buFont typeface="Arial" panose="020B0604020202020204" pitchFamily="34" charset="0"/>
              <a:buChar char="•"/>
            </a:pPr>
            <a:r>
              <a:rPr lang="en-US" dirty="0" smtClean="0"/>
              <a:t> It is possible to access program memory and data memory simultaneously. </a:t>
            </a:r>
          </a:p>
          <a:p>
            <a:pPr marL="285750" indent="-285750">
              <a:buFont typeface="Arial" panose="020B0604020202020204" pitchFamily="34" charset="0"/>
              <a:buChar char="•"/>
            </a:pPr>
            <a:r>
              <a:rPr lang="en-US" dirty="0" smtClean="0"/>
              <a:t>instruction memory is read-only and </a:t>
            </a:r>
          </a:p>
          <a:p>
            <a:pPr marL="285750" indent="-285750">
              <a:buFont typeface="Arial" panose="020B0604020202020204" pitchFamily="34" charset="0"/>
              <a:buChar char="•"/>
            </a:pPr>
            <a:r>
              <a:rPr lang="en-US" dirty="0" smtClean="0"/>
              <a:t>data memory is read-write.</a:t>
            </a:r>
          </a:p>
          <a:p>
            <a:pPr marL="285750" indent="-285750">
              <a:buFont typeface="Arial" panose="020B0604020202020204" pitchFamily="34" charset="0"/>
              <a:buChar char="•"/>
            </a:pPr>
            <a:r>
              <a:rPr lang="en-US" dirty="0" smtClean="0"/>
              <a:t> Therefore, it is impossible for program contents to be modified by the program itself.</a:t>
            </a:r>
          </a:p>
          <a:p>
            <a:r>
              <a:rPr lang="en-US" dirty="0" smtClean="0"/>
              <a:t>. </a:t>
            </a:r>
            <a:endParaRPr lang="en-US" dirty="0"/>
          </a:p>
        </p:txBody>
      </p:sp>
      <p:pic>
        <p:nvPicPr>
          <p:cNvPr id="5" name="Content Placeholder 3"/>
          <p:cNvPicPr>
            <a:picLocks noGrp="1"/>
          </p:cNvPicPr>
          <p:nvPr>
            <p:ph idx="1"/>
          </p:nvPr>
        </p:nvPicPr>
        <p:blipFill rotWithShape="1">
          <a:blip r:embed="rId5"/>
          <a:srcRect l="10235" r="11107"/>
          <a:stretch/>
        </p:blipFill>
        <p:spPr bwMode="auto">
          <a:xfrm>
            <a:off x="5183188" y="1218379"/>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6356350"/>
            <a:ext cx="10515600" cy="365125"/>
          </a:xfrm>
        </p:spPr>
        <p:txBody>
          <a:bodyPr/>
          <a:lstStyle/>
          <a:p>
            <a:r>
              <a:rPr lang="en-US" dirty="0" smtClean="0"/>
              <a:t>http://web.archive.org/web/20110915171556/http://www.arm.com/files/downloads/Cortex-A9_Devcon_2007_Microarchitecture.pdf</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36201983"/>
      </p:ext>
    </p:extLst>
  </p:cSld>
  <p:clrMapOvr>
    <a:masterClrMapping/>
  </p:clrMapOvr>
  <mc:AlternateContent xmlns:mc="http://schemas.openxmlformats.org/markup-compatibility/2006">
    <mc:Choice xmlns:p14="http://schemas.microsoft.com/office/powerpoint/2010/main" Requires="p14">
      <p:transition spd="slow" p14:dur="2000" advTm="41456"/>
    </mc:Choice>
    <mc:Fallback>
      <p:transition spd="slow" advTm="41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47750"/>
          </a:xfrm>
        </p:spPr>
        <p:txBody>
          <a:bodyPr/>
          <a:lstStyle/>
          <a:p>
            <a:r>
              <a:rPr lang="en-US" dirty="0" smtClean="0"/>
              <a:t>4.7 Instruction Fetch and Decode</a:t>
            </a:r>
            <a:endParaRPr lang="en-US" dirty="0"/>
          </a:p>
        </p:txBody>
      </p:sp>
      <p:sp>
        <p:nvSpPr>
          <p:cNvPr id="4" name="Text Placeholder 3"/>
          <p:cNvSpPr>
            <a:spLocks noGrp="1"/>
          </p:cNvSpPr>
          <p:nvPr>
            <p:ph type="body" sz="half" idx="2"/>
          </p:nvPr>
        </p:nvSpPr>
        <p:spPr>
          <a:xfrm>
            <a:off x="839788" y="1764406"/>
            <a:ext cx="3932237" cy="4104582"/>
          </a:xfrm>
        </p:spPr>
        <p:txBody>
          <a:bodyPr/>
          <a:lstStyle/>
          <a:p>
            <a:pPr marL="285750" indent="-285750">
              <a:buFont typeface="Arial" panose="020B0604020202020204" pitchFamily="34" charset="0"/>
              <a:buChar char="•"/>
            </a:pPr>
            <a:r>
              <a:rPr lang="en-US" dirty="0" smtClean="0"/>
              <a:t>Fetch</a:t>
            </a:r>
          </a:p>
          <a:p>
            <a:pPr marL="285750" indent="-285750">
              <a:buFont typeface="Arial" panose="020B0604020202020204" pitchFamily="34" charset="0"/>
              <a:buChar char="•"/>
            </a:pPr>
            <a:r>
              <a:rPr lang="en-US" dirty="0" smtClean="0"/>
              <a:t>Decode</a:t>
            </a:r>
          </a:p>
          <a:p>
            <a:pPr marL="285750" indent="-285750">
              <a:buFont typeface="Arial" panose="020B0604020202020204" pitchFamily="34" charset="0"/>
              <a:buChar char="•"/>
            </a:pPr>
            <a:r>
              <a:rPr lang="en-US" dirty="0" smtClean="0"/>
              <a:t>Rename</a:t>
            </a:r>
          </a:p>
          <a:p>
            <a:pPr marL="285750" indent="-285750">
              <a:buFont typeface="Arial" panose="020B0604020202020204" pitchFamily="34" charset="0"/>
              <a:buChar char="•"/>
            </a:pPr>
            <a:r>
              <a:rPr lang="en-US" dirty="0" smtClean="0"/>
              <a:t>Issue/Dispatch</a:t>
            </a:r>
          </a:p>
          <a:p>
            <a:pPr marL="285750" indent="-285750">
              <a:buFont typeface="Arial" panose="020B0604020202020204" pitchFamily="34" charset="0"/>
              <a:buChar char="•"/>
            </a:pPr>
            <a:r>
              <a:rPr lang="en-US" dirty="0" smtClean="0"/>
              <a:t>Execute</a:t>
            </a:r>
          </a:p>
          <a:p>
            <a:pPr marL="285750" indent="-285750">
              <a:buFont typeface="Arial" panose="020B0604020202020204" pitchFamily="34" charset="0"/>
              <a:buChar char="•"/>
            </a:pPr>
            <a:r>
              <a:rPr lang="en-US" dirty="0" smtClean="0"/>
              <a:t>Memory</a:t>
            </a:r>
          </a:p>
          <a:p>
            <a:pPr marL="285750" indent="-285750">
              <a:buFont typeface="Arial" panose="020B0604020202020204" pitchFamily="34" charset="0"/>
              <a:buChar char="•"/>
            </a:pPr>
            <a:r>
              <a:rPr lang="en-US" dirty="0" smtClean="0"/>
              <a:t>Write </a:t>
            </a:r>
            <a:r>
              <a:rPr lang="en-US" dirty="0" smtClean="0"/>
              <a:t>Back</a:t>
            </a:r>
            <a:endParaRPr lang="en-US" dirty="0"/>
          </a:p>
        </p:txBody>
      </p:sp>
      <p:pic>
        <p:nvPicPr>
          <p:cNvPr id="5" name="Content Placeholder 3"/>
          <p:cNvPicPr>
            <a:picLocks noGrp="1"/>
          </p:cNvPicPr>
          <p:nvPr>
            <p:ph idx="1"/>
          </p:nvPr>
        </p:nvPicPr>
        <p:blipFill rotWithShape="1">
          <a:blip r:embed="rId5"/>
          <a:srcRect l="10235" r="11107"/>
          <a:stretch/>
        </p:blipFill>
        <p:spPr bwMode="auto">
          <a:xfrm>
            <a:off x="5183188" y="1218379"/>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6356350"/>
            <a:ext cx="10515600" cy="365125"/>
          </a:xfrm>
        </p:spPr>
        <p:txBody>
          <a:bodyPr/>
          <a:lstStyle/>
          <a:p>
            <a:r>
              <a:rPr lang="en-US" dirty="0" smtClean="0"/>
              <a:t>http://web.archive.org/web/20110915171556/http://www.arm.com/files/downloads/Cortex-A9_Devcon_2007_Microarchitecture.pdf</a:t>
            </a:r>
            <a:endParaRPr lang="en-US" dirty="0"/>
          </a:p>
        </p:txBody>
      </p:sp>
      <p:sp>
        <p:nvSpPr>
          <p:cNvPr id="7" name="Right Arrow 6"/>
          <p:cNvSpPr/>
          <p:nvPr/>
        </p:nvSpPr>
        <p:spPr>
          <a:xfrm>
            <a:off x="5183188" y="3142445"/>
            <a:ext cx="1195895" cy="78820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Fetch</a:t>
            </a:r>
            <a:endParaRPr 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31631406"/>
      </p:ext>
    </p:extLst>
  </p:cSld>
  <p:clrMapOvr>
    <a:masterClrMapping/>
  </p:clrMapOvr>
  <mc:AlternateContent xmlns:mc="http://schemas.openxmlformats.org/markup-compatibility/2006">
    <mc:Choice xmlns:p14="http://schemas.microsoft.com/office/powerpoint/2010/main" Requires="p14">
      <p:transition spd="slow" p14:dur="2000" advTm="8888"/>
    </mc:Choice>
    <mc:Fallback>
      <p:transition spd="slow" advTm="8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801890"/>
          </a:xfrm>
        </p:spPr>
        <p:txBody>
          <a:bodyPr/>
          <a:lstStyle/>
          <a:p>
            <a:r>
              <a:rPr lang="en-US" dirty="0" smtClean="0"/>
              <a:t>Pipeline</a:t>
            </a:r>
            <a:endParaRPr lang="en-US" dirty="0"/>
          </a:p>
        </p:txBody>
      </p:sp>
      <p:sp>
        <p:nvSpPr>
          <p:cNvPr id="4" name="Text Placeholder 3"/>
          <p:cNvSpPr>
            <a:spLocks noGrp="1"/>
          </p:cNvSpPr>
          <p:nvPr>
            <p:ph type="body" sz="half" idx="2"/>
          </p:nvPr>
        </p:nvSpPr>
        <p:spPr>
          <a:xfrm>
            <a:off x="839788" y="1259090"/>
            <a:ext cx="4170362" cy="4609898"/>
          </a:xfrm>
        </p:spPr>
        <p:txBody>
          <a:bodyPr/>
          <a:lstStyle/>
          <a:p>
            <a:r>
              <a:rPr lang="en-US" dirty="0" smtClean="0"/>
              <a:t>The pipeline is</a:t>
            </a:r>
          </a:p>
          <a:p>
            <a:pPr marL="285750" indent="-285750">
              <a:buFont typeface="Arial" panose="020B0604020202020204" pitchFamily="34" charset="0"/>
              <a:buChar char="•"/>
            </a:pPr>
            <a:r>
              <a:rPr lang="en-US" dirty="0" smtClean="0"/>
              <a:t> dual-issue superscalar, and </a:t>
            </a:r>
          </a:p>
          <a:p>
            <a:pPr marL="285750" indent="-285750">
              <a:buFont typeface="Arial" panose="020B0604020202020204" pitchFamily="34" charset="0"/>
              <a:buChar char="•"/>
            </a:pPr>
            <a:r>
              <a:rPr lang="en-US" dirty="0" smtClean="0"/>
              <a:t>out-of-order dispatch, </a:t>
            </a:r>
          </a:p>
          <a:p>
            <a:pPr marL="285750" indent="-285750">
              <a:buFont typeface="Arial" panose="020B0604020202020204" pitchFamily="34" charset="0"/>
              <a:buChar char="•"/>
            </a:pPr>
            <a:r>
              <a:rPr lang="en-US" dirty="0" smtClean="0"/>
              <a:t>dynamic length (8 – 11 stages).</a:t>
            </a:r>
          </a:p>
          <a:p>
            <a:endParaRPr lang="en-US" dirty="0"/>
          </a:p>
        </p:txBody>
      </p:sp>
      <p:pic>
        <p:nvPicPr>
          <p:cNvPr id="5" name="Content Placeholder 4"/>
          <p:cNvPicPr>
            <a:picLocks noGrp="1"/>
          </p:cNvPicPr>
          <p:nvPr>
            <p:ph idx="1"/>
          </p:nvPr>
        </p:nvPicPr>
        <p:blipFill rotWithShape="1">
          <a:blip r:embed="rId5"/>
          <a:srcRect l="9836" r="10027"/>
          <a:stretch/>
        </p:blipFill>
        <p:spPr bwMode="auto">
          <a:xfrm>
            <a:off x="5183188" y="1259090"/>
            <a:ext cx="6172200" cy="4330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6356350"/>
            <a:ext cx="10515600" cy="365125"/>
          </a:xfrm>
        </p:spPr>
        <p:txBody>
          <a:bodyPr/>
          <a:lstStyle/>
          <a:p>
            <a:r>
              <a:rPr lang="en-US" dirty="0" smtClean="0"/>
              <a:t>http://web.archive.org/web/20110915171556/http://www.arm.com/files/downloads/Cortex-A9_Devcon_2007_Microarchitecture.pdf</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1491430"/>
      </p:ext>
    </p:extLst>
  </p:cSld>
  <p:clrMapOvr>
    <a:masterClrMapping/>
  </p:clrMapOvr>
  <mc:AlternateContent xmlns:mc="http://schemas.openxmlformats.org/markup-compatibility/2006">
    <mc:Choice xmlns:p14="http://schemas.microsoft.com/office/powerpoint/2010/main" Requires="p14">
      <p:transition spd="slow" p14:dur="2000" advTm="10682"/>
    </mc:Choice>
    <mc:Fallback>
      <p:transition spd="slow" advTm="10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602343"/>
          </a:xfrm>
        </p:spPr>
        <p:txBody>
          <a:bodyPr/>
          <a:lstStyle/>
          <a:p>
            <a:r>
              <a:rPr lang="en-US" dirty="0" smtClean="0"/>
              <a:t>Instruction Fetch</a:t>
            </a:r>
            <a:endParaRPr lang="en-US" dirty="0"/>
          </a:p>
        </p:txBody>
      </p:sp>
      <p:pic>
        <p:nvPicPr>
          <p:cNvPr id="5" name="Content Placeholder 4"/>
          <p:cNvPicPr>
            <a:picLocks noGrp="1" noChangeAspect="1"/>
          </p:cNvPicPr>
          <p:nvPr>
            <p:ph idx="1"/>
          </p:nvPr>
        </p:nvPicPr>
        <p:blipFill>
          <a:blip r:embed="rId5"/>
          <a:stretch>
            <a:fillRect/>
          </a:stretch>
        </p:blipFill>
        <p:spPr>
          <a:xfrm>
            <a:off x="5183188" y="1689153"/>
            <a:ext cx="6172200" cy="3470168"/>
          </a:xfrm>
          <a:prstGeom prst="rect">
            <a:avLst/>
          </a:prstGeom>
        </p:spPr>
      </p:pic>
      <p:sp>
        <p:nvSpPr>
          <p:cNvPr id="4" name="Text Placeholder 3"/>
          <p:cNvSpPr>
            <a:spLocks noGrp="1"/>
          </p:cNvSpPr>
          <p:nvPr>
            <p:ph type="body" sz="half" idx="2"/>
          </p:nvPr>
        </p:nvSpPr>
        <p:spPr>
          <a:xfrm>
            <a:off x="839788" y="1059543"/>
            <a:ext cx="4343400" cy="4809445"/>
          </a:xfrm>
        </p:spPr>
        <p:txBody>
          <a:bodyPr>
            <a:normAutofit/>
          </a:bodyPr>
          <a:lstStyle/>
          <a:p>
            <a:endParaRPr lang="en-US" dirty="0" smtClean="0"/>
          </a:p>
          <a:p>
            <a:endParaRPr lang="en-US" dirty="0"/>
          </a:p>
          <a:p>
            <a:endParaRPr lang="en-US" dirty="0" smtClean="0"/>
          </a:p>
          <a:p>
            <a:r>
              <a:rPr lang="en-US" dirty="0" smtClean="0"/>
              <a:t>The L1 instruction side memory system provides an instruction stream to the Cortex-A9 processor. </a:t>
            </a:r>
          </a:p>
          <a:p>
            <a:r>
              <a:rPr lang="en-US" dirty="0" smtClean="0"/>
              <a:t>To increase overall performance and to reduce power consumption,</a:t>
            </a:r>
          </a:p>
          <a:p>
            <a:r>
              <a:rPr lang="en-US" dirty="0" smtClean="0"/>
              <a:t> it contains the following functionality:</a:t>
            </a:r>
          </a:p>
          <a:p>
            <a:pPr marL="285750" indent="-285750">
              <a:buFont typeface="Arial" panose="020B0604020202020204" pitchFamily="34" charset="0"/>
              <a:buChar char="•"/>
            </a:pPr>
            <a:r>
              <a:rPr lang="en-US" dirty="0" smtClean="0"/>
              <a:t>dynamic branch prediction</a:t>
            </a:r>
          </a:p>
          <a:p>
            <a:pPr marL="285750" indent="-285750">
              <a:buFont typeface="Arial" panose="020B0604020202020204" pitchFamily="34" charset="0"/>
              <a:buChar char="•"/>
            </a:pPr>
            <a:r>
              <a:rPr lang="en-US" dirty="0" smtClean="0"/>
              <a:t>instruction caching.</a:t>
            </a:r>
          </a:p>
          <a:p>
            <a:pPr marL="285750" indent="-285750">
              <a:buFont typeface="Arial" panose="020B0604020202020204" pitchFamily="34" charset="0"/>
              <a:buChar char="•"/>
            </a:pPr>
            <a:endParaRPr lang="en-US" dirty="0" smtClean="0"/>
          </a:p>
          <a:p>
            <a:endParaRPr lang="en-US" dirty="0"/>
          </a:p>
        </p:txBody>
      </p:sp>
      <p:sp>
        <p:nvSpPr>
          <p:cNvPr id="3" name="Footer Placeholder 2"/>
          <p:cNvSpPr>
            <a:spLocks noGrp="1"/>
          </p:cNvSpPr>
          <p:nvPr>
            <p:ph type="ftr" sz="quarter" idx="11"/>
          </p:nvPr>
        </p:nvSpPr>
        <p:spPr>
          <a:xfrm>
            <a:off x="839788" y="6356350"/>
            <a:ext cx="10515600" cy="365125"/>
          </a:xfrm>
        </p:spPr>
        <p:txBody>
          <a:bodyPr/>
          <a:lstStyle/>
          <a:p>
            <a:r>
              <a:rPr lang="en-US" dirty="0" smtClean="0"/>
              <a:t>ARM.com Technical Reference Manual: http://infocenter.arm.com/help/index.jsp?topic=/com.arm.doc.dui0041c/ch03s02s03.html</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34054577"/>
      </p:ext>
    </p:extLst>
  </p:cSld>
  <p:clrMapOvr>
    <a:masterClrMapping/>
  </p:clrMapOvr>
  <mc:AlternateContent xmlns:mc="http://schemas.openxmlformats.org/markup-compatibility/2006">
    <mc:Choice xmlns:p14="http://schemas.microsoft.com/office/powerpoint/2010/main" Requires="p14">
      <p:transition spd="slow" p14:dur="2000" advTm="18237"/>
    </mc:Choice>
    <mc:Fallback>
      <p:transition spd="slow" advTm="18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110343"/>
          </a:xfrm>
        </p:spPr>
        <p:txBody>
          <a:bodyPr>
            <a:normAutofit/>
          </a:bodyPr>
          <a:lstStyle/>
          <a:p>
            <a:r>
              <a:rPr lang="en-US" dirty="0" smtClean="0"/>
              <a:t>Decode, Rename, Issue, Execute</a:t>
            </a:r>
            <a:endParaRPr lang="en-US" dirty="0"/>
          </a:p>
        </p:txBody>
      </p:sp>
      <p:sp>
        <p:nvSpPr>
          <p:cNvPr id="4" name="Text Placeholder 3"/>
          <p:cNvSpPr>
            <a:spLocks noGrp="1"/>
          </p:cNvSpPr>
          <p:nvPr>
            <p:ph type="body" sz="half" idx="2"/>
          </p:nvPr>
        </p:nvSpPr>
        <p:spPr>
          <a:xfrm>
            <a:off x="839788" y="1567543"/>
            <a:ext cx="3932237" cy="4301445"/>
          </a:xfrm>
        </p:spPr>
        <p:txBody>
          <a:bodyPr>
            <a:normAutofit lnSpcReduction="10000"/>
          </a:bodyPr>
          <a:lstStyle/>
          <a:p>
            <a:r>
              <a:rPr lang="en-US" dirty="0" smtClean="0"/>
              <a:t>Decode:</a:t>
            </a:r>
          </a:p>
          <a:p>
            <a:pPr marL="285750" indent="-285750">
              <a:buFont typeface="Arial" panose="020B0604020202020204" pitchFamily="34" charset="0"/>
              <a:buChar char="•"/>
            </a:pPr>
            <a:r>
              <a:rPr lang="en-US" dirty="0" smtClean="0"/>
              <a:t>Dual Instruction Decode Stage</a:t>
            </a:r>
            <a:endParaRPr lang="en-US" dirty="0"/>
          </a:p>
          <a:p>
            <a:endParaRPr lang="en-US" dirty="0" smtClean="0"/>
          </a:p>
          <a:p>
            <a:r>
              <a:rPr lang="en-US" dirty="0" smtClean="0"/>
              <a:t>Rename: </a:t>
            </a:r>
          </a:p>
          <a:p>
            <a:pPr marL="285750" indent="-285750">
              <a:buFont typeface="Arial" panose="020B0604020202020204" pitchFamily="34" charset="0"/>
              <a:buChar char="•"/>
            </a:pPr>
            <a:r>
              <a:rPr lang="en-US" dirty="0" smtClean="0"/>
              <a:t>register renaming from virtual to physical register pool</a:t>
            </a:r>
          </a:p>
          <a:p>
            <a:endParaRPr lang="en-US" dirty="0" smtClean="0"/>
          </a:p>
          <a:p>
            <a:r>
              <a:rPr lang="en-US" dirty="0" smtClean="0"/>
              <a:t>Issue:</a:t>
            </a:r>
          </a:p>
          <a:p>
            <a:pPr marL="285750" indent="-285750">
              <a:buFont typeface="Arial" panose="020B0604020202020204" pitchFamily="34" charset="0"/>
              <a:buChar char="•"/>
            </a:pPr>
            <a:r>
              <a:rPr lang="en-US" dirty="0" smtClean="0"/>
              <a:t>Out of Order dispatch</a:t>
            </a:r>
          </a:p>
          <a:p>
            <a:pPr marL="285750" indent="-285750">
              <a:buFont typeface="Arial" panose="020B0604020202020204" pitchFamily="34" charset="0"/>
              <a:buChar char="•"/>
            </a:pPr>
            <a:r>
              <a:rPr lang="en-US" dirty="0" smtClean="0"/>
              <a:t>Multi-issue with speculation</a:t>
            </a:r>
          </a:p>
          <a:p>
            <a:endParaRPr lang="en-US" dirty="0"/>
          </a:p>
          <a:p>
            <a:r>
              <a:rPr lang="en-US" dirty="0" smtClean="0"/>
              <a:t>Execute (1-3 cycles):</a:t>
            </a:r>
          </a:p>
          <a:p>
            <a:pPr marL="285750" indent="-285750">
              <a:buFont typeface="Arial" panose="020B0604020202020204" pitchFamily="34" charset="0"/>
              <a:buChar char="•"/>
            </a:pPr>
            <a:r>
              <a:rPr lang="en-US" dirty="0" smtClean="0"/>
              <a:t>Most instructions execute in one cycle</a:t>
            </a:r>
          </a:p>
          <a:p>
            <a:pPr marL="285750" indent="-285750">
              <a:buFont typeface="Arial" panose="020B0604020202020204" pitchFamily="34" charset="0"/>
              <a:buChar char="•"/>
            </a:pPr>
            <a:endParaRPr lang="en-US" dirty="0"/>
          </a:p>
          <a:p>
            <a:endParaRPr lang="en-US" dirty="0" smtClean="0"/>
          </a:p>
          <a:p>
            <a:endParaRPr lang="en-US" dirty="0"/>
          </a:p>
          <a:p>
            <a:endParaRPr lang="en-US" dirty="0"/>
          </a:p>
        </p:txBody>
      </p:sp>
      <p:pic>
        <p:nvPicPr>
          <p:cNvPr id="5" name="Content Placeholder 3"/>
          <p:cNvPicPr>
            <a:picLocks noGrp="1"/>
          </p:cNvPicPr>
          <p:nvPr>
            <p:ph idx="1"/>
          </p:nvPr>
        </p:nvPicPr>
        <p:blipFill rotWithShape="1">
          <a:blip r:embed="rId5"/>
          <a:srcRect l="10235" r="11107"/>
          <a:stretch/>
        </p:blipFill>
        <p:spPr bwMode="auto">
          <a:xfrm>
            <a:off x="5183188" y="1218379"/>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6356350"/>
            <a:ext cx="10515600" cy="365125"/>
          </a:xfrm>
        </p:spPr>
        <p:txBody>
          <a:bodyPr/>
          <a:lstStyle/>
          <a:p>
            <a:r>
              <a:rPr lang="en-US" dirty="0" smtClean="0"/>
              <a:t>http://web.archive.org/web/20110915171556/http://www.arm.com/files/downloads/Cortex-A9_Devcon_2007_Microarchitecture.pdf</a:t>
            </a:r>
            <a:endParaRPr lang="en-US" dirty="0"/>
          </a:p>
        </p:txBody>
      </p:sp>
      <p:sp>
        <p:nvSpPr>
          <p:cNvPr id="6" name="Right Arrow 5"/>
          <p:cNvSpPr/>
          <p:nvPr/>
        </p:nvSpPr>
        <p:spPr>
          <a:xfrm>
            <a:off x="5280339" y="2485623"/>
            <a:ext cx="1120462" cy="5022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Decode</a:t>
            </a:r>
            <a:endParaRPr lang="en-US" dirty="0"/>
          </a:p>
        </p:txBody>
      </p:sp>
      <p:sp>
        <p:nvSpPr>
          <p:cNvPr id="7" name="Down Arrow 6"/>
          <p:cNvSpPr/>
          <p:nvPr/>
        </p:nvSpPr>
        <p:spPr>
          <a:xfrm>
            <a:off x="8371268" y="1"/>
            <a:ext cx="612390" cy="204937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I</a:t>
            </a:r>
          </a:p>
          <a:p>
            <a:pPr algn="ctr"/>
            <a:r>
              <a:rPr lang="en-US" dirty="0" smtClean="0"/>
              <a:t>S</a:t>
            </a:r>
          </a:p>
          <a:p>
            <a:pPr algn="ctr"/>
            <a:r>
              <a:rPr lang="en-US" dirty="0" smtClean="0"/>
              <a:t>S</a:t>
            </a:r>
          </a:p>
          <a:p>
            <a:pPr algn="ctr"/>
            <a:r>
              <a:rPr lang="en-US" dirty="0" smtClean="0"/>
              <a:t>U</a:t>
            </a:r>
          </a:p>
          <a:p>
            <a:pPr algn="ctr"/>
            <a:r>
              <a:rPr lang="en-US" dirty="0"/>
              <a:t>E</a:t>
            </a:r>
          </a:p>
        </p:txBody>
      </p:sp>
      <p:sp>
        <p:nvSpPr>
          <p:cNvPr id="8" name="Down Arrow 7"/>
          <p:cNvSpPr/>
          <p:nvPr/>
        </p:nvSpPr>
        <p:spPr>
          <a:xfrm>
            <a:off x="7443990" y="1"/>
            <a:ext cx="663906" cy="248562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R</a:t>
            </a:r>
          </a:p>
          <a:p>
            <a:pPr algn="ctr"/>
            <a:r>
              <a:rPr lang="en-US" dirty="0" smtClean="0"/>
              <a:t>E</a:t>
            </a:r>
          </a:p>
          <a:p>
            <a:pPr algn="ctr"/>
            <a:r>
              <a:rPr lang="en-US" dirty="0" smtClean="0"/>
              <a:t>N</a:t>
            </a:r>
          </a:p>
          <a:p>
            <a:pPr algn="ctr"/>
            <a:r>
              <a:rPr lang="en-US" dirty="0" smtClean="0"/>
              <a:t>A</a:t>
            </a:r>
          </a:p>
          <a:p>
            <a:pPr algn="ctr"/>
            <a:r>
              <a:rPr lang="en-US" dirty="0" smtClean="0"/>
              <a:t>M</a:t>
            </a:r>
          </a:p>
          <a:p>
            <a:pPr algn="ctr"/>
            <a:r>
              <a:rPr lang="en-US" dirty="0"/>
              <a:t>E</a:t>
            </a:r>
          </a:p>
        </p:txBody>
      </p:sp>
      <p:sp>
        <p:nvSpPr>
          <p:cNvPr id="9" name="Down Arrow 8"/>
          <p:cNvSpPr/>
          <p:nvPr/>
        </p:nvSpPr>
        <p:spPr>
          <a:xfrm>
            <a:off x="9152505" y="1"/>
            <a:ext cx="648318" cy="204937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E</a:t>
            </a:r>
          </a:p>
          <a:p>
            <a:pPr algn="ctr"/>
            <a:r>
              <a:rPr lang="en-US" dirty="0" smtClean="0"/>
              <a:t>X</a:t>
            </a:r>
          </a:p>
          <a:p>
            <a:pPr algn="ctr"/>
            <a:r>
              <a:rPr lang="en-US" dirty="0" smtClean="0"/>
              <a:t>E</a:t>
            </a:r>
          </a:p>
          <a:p>
            <a:pPr algn="ctr"/>
            <a:r>
              <a:rPr lang="en-US" dirty="0" smtClean="0"/>
              <a:t>C</a:t>
            </a:r>
          </a:p>
          <a:p>
            <a:pPr algn="ctr"/>
            <a:r>
              <a:rPr lang="en-US" dirty="0" smtClean="0"/>
              <a:t>U</a:t>
            </a:r>
          </a:p>
          <a:p>
            <a:pPr algn="ctr"/>
            <a:r>
              <a:rPr lang="en-US" dirty="0" smtClean="0"/>
              <a:t>T</a:t>
            </a:r>
          </a:p>
          <a:p>
            <a:pPr algn="ctr"/>
            <a:r>
              <a:rPr lang="en-US" dirty="0"/>
              <a:t>E</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49129132"/>
      </p:ext>
    </p:extLst>
  </p:cSld>
  <p:clrMapOvr>
    <a:masterClrMapping/>
  </p:clrMapOvr>
  <mc:AlternateContent xmlns:mc="http://schemas.openxmlformats.org/markup-compatibility/2006">
    <mc:Choice xmlns:p14="http://schemas.microsoft.com/office/powerpoint/2010/main" Requires="p14">
      <p:transition spd="slow" p14:dur="2000" advTm="21262"/>
    </mc:Choice>
    <mc:Fallback>
      <p:transition spd="slow" advTm="21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616857"/>
          </a:xfrm>
        </p:spPr>
        <p:txBody>
          <a:bodyPr/>
          <a:lstStyle/>
          <a:p>
            <a:r>
              <a:rPr lang="en-US" dirty="0" smtClean="0"/>
              <a:t>Data Memory System</a:t>
            </a:r>
            <a:endParaRPr lang="en-US" dirty="0"/>
          </a:p>
        </p:txBody>
      </p:sp>
      <p:sp>
        <p:nvSpPr>
          <p:cNvPr id="4" name="Text Placeholder 3"/>
          <p:cNvSpPr>
            <a:spLocks noGrp="1"/>
          </p:cNvSpPr>
          <p:nvPr>
            <p:ph type="body" sz="half" idx="2"/>
          </p:nvPr>
        </p:nvSpPr>
        <p:spPr>
          <a:xfrm>
            <a:off x="839788" y="1074057"/>
            <a:ext cx="3932237" cy="4794931"/>
          </a:xfrm>
        </p:spPr>
        <p:txBody>
          <a:bodyPr>
            <a:normAutofit/>
          </a:bodyPr>
          <a:lstStyle/>
          <a:p>
            <a:r>
              <a:rPr lang="en-US" sz="2400" dirty="0" smtClean="0"/>
              <a:t>The micro TLB produces the physical address from the virtual address before performing the cache access. </a:t>
            </a:r>
            <a:endParaRPr lang="en-US" sz="2400" dirty="0">
              <a:latin typeface="Cambria Math"/>
              <a:cs typeface="Cambria Math"/>
            </a:endParaRPr>
          </a:p>
          <a:p>
            <a:r>
              <a:rPr lang="en-US" sz="2400" dirty="0" smtClean="0">
                <a:latin typeface="Cambria Math"/>
                <a:cs typeface="Cambria Math"/>
              </a:rPr>
              <a:t>dependent load-store instructions forwarded for resolution within memory system</a:t>
            </a:r>
          </a:p>
          <a:p>
            <a:endParaRPr lang="en-US" sz="2400" dirty="0" smtClean="0">
              <a:latin typeface="Cambria Math"/>
              <a:cs typeface="Cambria Math"/>
            </a:endParaRPr>
          </a:p>
          <a:p>
            <a:r>
              <a:rPr lang="en-US" sz="2400" dirty="0" smtClean="0">
                <a:latin typeface="Cambria Math"/>
                <a:cs typeface="Cambria Math"/>
              </a:rPr>
              <a:t>2-level TLB structure</a:t>
            </a:r>
          </a:p>
          <a:p>
            <a:pPr lvl="1"/>
            <a:r>
              <a:rPr lang="en-US" sz="2400" dirty="0" smtClean="0">
                <a:latin typeface="Cambria Math"/>
                <a:cs typeface="Cambria Math"/>
              </a:rPr>
              <a:t>micro TLB </a:t>
            </a:r>
          </a:p>
          <a:p>
            <a:pPr lvl="1"/>
            <a:r>
              <a:rPr lang="en-US" sz="2400" dirty="0" smtClean="0">
                <a:latin typeface="Cambria Math"/>
                <a:cs typeface="Cambria Math"/>
              </a:rPr>
              <a:t>main TLB</a:t>
            </a:r>
            <a:endParaRPr lang="en-US" sz="2400" dirty="0">
              <a:latin typeface="Cambria Math"/>
              <a:cs typeface="Cambria Math"/>
            </a:endParaRPr>
          </a:p>
          <a:p>
            <a:pPr lvl="1"/>
            <a:endParaRPr lang="en-US" sz="2400" dirty="0" smtClean="0">
              <a:latin typeface="Cambria Math"/>
              <a:cs typeface="Cambria Math"/>
            </a:endParaRPr>
          </a:p>
          <a:p>
            <a:pPr lvl="1"/>
            <a:endParaRPr lang="en-US" sz="2400" dirty="0" smtClean="0">
              <a:latin typeface="Cambria Math"/>
              <a:cs typeface="Cambria Math"/>
            </a:endParaRPr>
          </a:p>
          <a:p>
            <a:endParaRPr lang="en-US" dirty="0"/>
          </a:p>
        </p:txBody>
      </p:sp>
      <p:pic>
        <p:nvPicPr>
          <p:cNvPr id="5" name="Content Placeholder 3"/>
          <p:cNvPicPr>
            <a:picLocks noGrp="1"/>
          </p:cNvPicPr>
          <p:nvPr>
            <p:ph idx="1"/>
          </p:nvPr>
        </p:nvPicPr>
        <p:blipFill rotWithShape="1">
          <a:blip r:embed="rId5"/>
          <a:srcRect l="10235" r="11107"/>
          <a:stretch/>
        </p:blipFill>
        <p:spPr bwMode="auto">
          <a:xfrm>
            <a:off x="5183188" y="1218379"/>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939800" y="5962918"/>
            <a:ext cx="10415588" cy="758557"/>
          </a:xfrm>
        </p:spPr>
        <p:txBody>
          <a:bodyPr/>
          <a:lstStyle/>
          <a:p>
            <a:r>
              <a:rPr lang="en-US" dirty="0"/>
              <a:t>ARM Technical </a:t>
            </a:r>
            <a:r>
              <a:rPr lang="en-US" dirty="0" smtClean="0"/>
              <a:t>Reference Manual</a:t>
            </a:r>
            <a:endParaRPr lang="en-US" dirty="0"/>
          </a:p>
          <a:p>
            <a:r>
              <a:rPr lang="en-US" dirty="0" smtClean="0"/>
              <a:t>Picture: http://web.archive.org/web/20110915171556/http://www.arm.com/files/downloads/Cortex-A9_Devcon_2007_Microarchitecture.pdf</a:t>
            </a:r>
            <a:endParaRPr lang="en-US" dirty="0"/>
          </a:p>
        </p:txBody>
      </p:sp>
      <p:sp>
        <p:nvSpPr>
          <p:cNvPr id="6" name="Left Arrow 5"/>
          <p:cNvSpPr/>
          <p:nvPr/>
        </p:nvSpPr>
        <p:spPr>
          <a:xfrm>
            <a:off x="9865216" y="3471521"/>
            <a:ext cx="1996225" cy="649717"/>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TLB</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80287241"/>
      </p:ext>
    </p:extLst>
  </p:cSld>
  <p:clrMapOvr>
    <a:masterClrMapping/>
  </p:clrMapOvr>
  <mc:AlternateContent xmlns:mc="http://schemas.openxmlformats.org/markup-compatibility/2006">
    <mc:Choice xmlns:p14="http://schemas.microsoft.com/office/powerpoint/2010/main" Requires="p14">
      <p:transition spd="slow" p14:dur="2000" advTm="18883"/>
    </mc:Choice>
    <mc:Fallback>
      <p:transition spd="slow" advTm="18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616857"/>
          </a:xfrm>
        </p:spPr>
        <p:txBody>
          <a:bodyPr/>
          <a:lstStyle/>
          <a:p>
            <a:r>
              <a:rPr lang="en-US" dirty="0" smtClean="0"/>
              <a:t>Write Back Stage</a:t>
            </a:r>
            <a:endParaRPr lang="en-US" dirty="0"/>
          </a:p>
        </p:txBody>
      </p:sp>
      <p:sp>
        <p:nvSpPr>
          <p:cNvPr id="4" name="Text Placeholder 3"/>
          <p:cNvSpPr>
            <a:spLocks noGrp="1"/>
          </p:cNvSpPr>
          <p:nvPr>
            <p:ph type="body" sz="half" idx="2"/>
          </p:nvPr>
        </p:nvSpPr>
        <p:spPr>
          <a:xfrm>
            <a:off x="839788" y="1218379"/>
            <a:ext cx="3932237" cy="4650609"/>
          </a:xfrm>
        </p:spPr>
        <p:txBody>
          <a:bodyPr/>
          <a:lstStyle/>
          <a:p>
            <a:endParaRPr lang="en-US" dirty="0" smtClean="0"/>
          </a:p>
          <a:p>
            <a:endParaRPr lang="en-US" dirty="0"/>
          </a:p>
          <a:p>
            <a:endParaRPr lang="en-US" dirty="0" smtClean="0"/>
          </a:p>
          <a:p>
            <a:r>
              <a:rPr lang="en-US" dirty="0" smtClean="0"/>
              <a:t>Out of Order Write back of Instructions</a:t>
            </a:r>
          </a:p>
          <a:p>
            <a:endParaRPr lang="en-US" dirty="0"/>
          </a:p>
        </p:txBody>
      </p:sp>
      <p:pic>
        <p:nvPicPr>
          <p:cNvPr id="5" name="Content Placeholder 3"/>
          <p:cNvPicPr>
            <a:picLocks noGrp="1"/>
          </p:cNvPicPr>
          <p:nvPr>
            <p:ph idx="1"/>
          </p:nvPr>
        </p:nvPicPr>
        <p:blipFill rotWithShape="1">
          <a:blip r:embed="rId5"/>
          <a:srcRect l="10235" r="11107"/>
          <a:stretch/>
        </p:blipFill>
        <p:spPr bwMode="auto">
          <a:xfrm>
            <a:off x="5183188" y="1218379"/>
            <a:ext cx="6172200" cy="44117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8" y="6356350"/>
            <a:ext cx="10515600" cy="365125"/>
          </a:xfrm>
        </p:spPr>
        <p:txBody>
          <a:bodyPr/>
          <a:lstStyle/>
          <a:p>
            <a:r>
              <a:rPr lang="en-US" dirty="0" smtClean="0"/>
              <a:t>http://web.archive.org/web/20110915171556/http://www.arm.com/files/downloads/Cortex-A9_Devcon_2007_Microarchitecture.pdf</a:t>
            </a:r>
            <a:endParaRPr lang="en-US" dirty="0"/>
          </a:p>
        </p:txBody>
      </p:sp>
      <p:sp>
        <p:nvSpPr>
          <p:cNvPr id="6" name="Left Arrow 5"/>
          <p:cNvSpPr/>
          <p:nvPr/>
        </p:nvSpPr>
        <p:spPr>
          <a:xfrm>
            <a:off x="10354614" y="2820472"/>
            <a:ext cx="1596979" cy="721217"/>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Write Back</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53736035"/>
      </p:ext>
    </p:extLst>
  </p:cSld>
  <p:clrMapOvr>
    <a:masterClrMapping/>
  </p:clrMapOvr>
  <mc:AlternateContent xmlns:mc="http://schemas.openxmlformats.org/markup-compatibility/2006">
    <mc:Choice xmlns:p14="http://schemas.microsoft.com/office/powerpoint/2010/main" Requires="p14">
      <p:transition spd="slow" p14:dur="2000" advTm="3825"/>
    </mc:Choice>
    <mc:Fallback>
      <p:transition spd="slow" advTm="3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35994"/>
          </a:xfrm>
        </p:spPr>
        <p:txBody>
          <a:bodyPr>
            <a:normAutofit/>
          </a:bodyPr>
          <a:lstStyle/>
          <a:p>
            <a:r>
              <a:rPr lang="en-US" dirty="0" smtClean="0"/>
              <a:t>5. Special or Interesting Features: Multi-Processing</a:t>
            </a:r>
            <a:endParaRPr lang="en-US" dirty="0"/>
          </a:p>
        </p:txBody>
      </p:sp>
      <p:sp>
        <p:nvSpPr>
          <p:cNvPr id="4" name="Text Placeholder 3"/>
          <p:cNvSpPr>
            <a:spLocks noGrp="1"/>
          </p:cNvSpPr>
          <p:nvPr>
            <p:ph type="body" sz="half" idx="2"/>
          </p:nvPr>
        </p:nvSpPr>
        <p:spPr>
          <a:xfrm>
            <a:off x="839788" y="1893194"/>
            <a:ext cx="4343400" cy="3975794"/>
          </a:xfrm>
        </p:spPr>
        <p:txBody>
          <a:bodyPr/>
          <a:lstStyle/>
          <a:p>
            <a:r>
              <a:rPr lang="en-US" dirty="0" smtClean="0"/>
              <a:t>Moving from a single core to a multiple processor structure gets more interesting.</a:t>
            </a:r>
          </a:p>
          <a:p>
            <a:endParaRPr lang="en-US" dirty="0" smtClean="0"/>
          </a:p>
          <a:p>
            <a:r>
              <a:rPr lang="en-US" dirty="0" smtClean="0"/>
              <a:t>Each core has its own L1 cache, but the L2 cache is shared.</a:t>
            </a:r>
          </a:p>
          <a:p>
            <a:pPr marL="285750" indent="-285750">
              <a:buFont typeface="Arial" panose="020B0604020202020204" pitchFamily="34" charset="0"/>
              <a:buChar char="•"/>
            </a:pPr>
            <a:r>
              <a:rPr lang="en-US" dirty="0" smtClean="0"/>
              <a:t>Advanced Snoop Control Unit supports enhanced cache coherence</a:t>
            </a:r>
          </a:p>
          <a:p>
            <a:pPr marL="285750" indent="-285750">
              <a:buFont typeface="Arial" panose="020B0604020202020204" pitchFamily="34" charset="0"/>
              <a:buChar char="•"/>
            </a:pPr>
            <a:r>
              <a:rPr lang="en-US" dirty="0" smtClean="0"/>
              <a:t>Accelerator </a:t>
            </a:r>
            <a:r>
              <a:rPr lang="en-US" dirty="0" err="1" smtClean="0"/>
              <a:t>Coherance</a:t>
            </a:r>
            <a:r>
              <a:rPr lang="en-US" dirty="0" smtClean="0"/>
              <a:t> Port</a:t>
            </a:r>
          </a:p>
          <a:p>
            <a:pPr marL="285750" indent="-285750">
              <a:buFont typeface="Arial" panose="020B0604020202020204" pitchFamily="34" charset="0"/>
              <a:buChar char="•"/>
            </a:pPr>
            <a:r>
              <a:rPr lang="en-US" dirty="0" smtClean="0"/>
              <a:t>Advanced Bus Interface Unit</a:t>
            </a:r>
          </a:p>
          <a:p>
            <a:pPr marL="285750" indent="-285750">
              <a:buFont typeface="Arial" panose="020B0604020202020204" pitchFamily="34" charset="0"/>
              <a:buChar char="•"/>
            </a:pPr>
            <a:r>
              <a:rPr lang="en-US" dirty="0" err="1" smtClean="0"/>
              <a:t>TrustZone</a:t>
            </a:r>
            <a:r>
              <a:rPr lang="en-US" dirty="0" smtClean="0"/>
              <a:t> technology with interrupt virtualization</a:t>
            </a:r>
          </a:p>
          <a:p>
            <a:pPr marL="285750" indent="-285750">
              <a:buFont typeface="Arial" panose="020B0604020202020204" pitchFamily="34" charset="0"/>
              <a:buChar char="•"/>
            </a:pPr>
            <a:r>
              <a:rPr lang="en-US" dirty="0" smtClean="0"/>
              <a:t>Generalized Interrupt Controller (GIC)</a:t>
            </a:r>
            <a:endParaRPr lang="en-US" dirty="0"/>
          </a:p>
        </p:txBody>
      </p:sp>
      <p:sp>
        <p:nvSpPr>
          <p:cNvPr id="3" name="Footer Placeholder 2"/>
          <p:cNvSpPr>
            <a:spLocks noGrp="1"/>
          </p:cNvSpPr>
          <p:nvPr>
            <p:ph type="ftr" sz="quarter" idx="11"/>
          </p:nvPr>
        </p:nvSpPr>
        <p:spPr>
          <a:xfrm>
            <a:off x="839788" y="6356350"/>
            <a:ext cx="10515600" cy="365125"/>
          </a:xfrm>
        </p:spPr>
        <p:txBody>
          <a:bodyPr/>
          <a:lstStyle/>
          <a:p>
            <a:r>
              <a:rPr lang="en-US" dirty="0" smtClean="0"/>
              <a:t>http://rtcgroup.com/arm/2007/presentations/174%20-%20Details%20of%20a%20New%20Cortex%20Processor%20Revealed%20Cortex-A9.pdf</a:t>
            </a:r>
            <a:endParaRPr lang="en-US" dirty="0"/>
          </a:p>
        </p:txBody>
      </p:sp>
      <p:pic>
        <p:nvPicPr>
          <p:cNvPr id="9" name="Content Placeholder 8"/>
          <p:cNvPicPr>
            <a:picLocks noGrp="1"/>
          </p:cNvPicPr>
          <p:nvPr>
            <p:ph idx="1"/>
          </p:nvPr>
        </p:nvPicPr>
        <p:blipFill rotWithShape="1">
          <a:blip r:embed="rId5"/>
          <a:srcRect l="14499" t="1283" r="14783" b="1279"/>
          <a:stretch/>
        </p:blipFill>
        <p:spPr bwMode="auto">
          <a:xfrm>
            <a:off x="5183188" y="1033571"/>
            <a:ext cx="6172200" cy="4781332"/>
          </a:xfrm>
          <a:prstGeom prst="rect">
            <a:avLst/>
          </a:prstGeom>
          <a:ln>
            <a:noFill/>
          </a:ln>
          <a:extLst>
            <a:ext uri="{53640926-AAD7-44D8-BBD7-CCE9431645EC}">
              <a14:shadowObscured xmlns:a14="http://schemas.microsoft.com/office/drawing/2010/main"/>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14479137"/>
      </p:ext>
    </p:extLst>
  </p:cSld>
  <p:clrMapOvr>
    <a:masterClrMapping/>
  </p:clrMapOvr>
  <mc:AlternateContent xmlns:mc="http://schemas.openxmlformats.org/markup-compatibility/2006">
    <mc:Choice xmlns:p14="http://schemas.microsoft.com/office/powerpoint/2010/main" Requires="p14">
      <p:transition spd="slow" p14:dur="2000" advTm="29852"/>
    </mc:Choice>
    <mc:Fallback>
      <p:transition spd="slow" advTm="29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76982"/>
            <a:ext cx="3932237" cy="810444"/>
          </a:xfrm>
        </p:spPr>
        <p:txBody>
          <a:bodyPr>
            <a:normAutofit/>
          </a:bodyPr>
          <a:lstStyle/>
          <a:p>
            <a:r>
              <a:rPr lang="en-US" sz="2000" b="1" dirty="0"/>
              <a:t>The ARM Cortex-A9 is widely used and </a:t>
            </a:r>
            <a:r>
              <a:rPr lang="en-US" sz="2000" b="1" dirty="0" smtClean="0"/>
              <a:t>stable</a:t>
            </a:r>
            <a:endParaRPr lang="en-US" b="1" dirty="0"/>
          </a:p>
        </p:txBody>
      </p:sp>
      <p:sp>
        <p:nvSpPr>
          <p:cNvPr id="4" name="Text Placeholder 3"/>
          <p:cNvSpPr>
            <a:spLocks noGrp="1"/>
          </p:cNvSpPr>
          <p:nvPr>
            <p:ph type="body" sz="half" idx="2"/>
          </p:nvPr>
        </p:nvSpPr>
        <p:spPr>
          <a:xfrm>
            <a:off x="839788" y="987425"/>
            <a:ext cx="4207700" cy="4881563"/>
          </a:xfrm>
        </p:spPr>
        <p:txBody>
          <a:bodyPr>
            <a:normAutofit fontScale="92500" lnSpcReduction="20000"/>
          </a:bodyPr>
          <a:lstStyle/>
          <a:p>
            <a:endParaRPr lang="en-US" dirty="0" smtClean="0"/>
          </a:p>
          <a:p>
            <a:r>
              <a:rPr lang="en-US" dirty="0" smtClean="0"/>
              <a:t>My goal is to provide a summary of the ARM Cortex-A9 architecture by discussing the hardware features.</a:t>
            </a:r>
          </a:p>
          <a:p>
            <a:r>
              <a:rPr lang="en-US" dirty="0" smtClean="0"/>
              <a:t>I </a:t>
            </a:r>
            <a:r>
              <a:rPr lang="en-US" dirty="0"/>
              <a:t>will be talking about:</a:t>
            </a:r>
          </a:p>
          <a:p>
            <a:pPr marL="514350" indent="-514350">
              <a:buFont typeface="+mj-lt"/>
              <a:buAutoNum type="arabicPeriod"/>
            </a:pPr>
            <a:r>
              <a:rPr lang="en-US" dirty="0"/>
              <a:t>My Architecture  Selection</a:t>
            </a:r>
          </a:p>
          <a:p>
            <a:pPr marL="514350" indent="-514350">
              <a:buFont typeface="+mj-lt"/>
              <a:buAutoNum type="arabicPeriod"/>
            </a:pPr>
            <a:r>
              <a:rPr lang="en-US" dirty="0"/>
              <a:t>Arm Cortex-A9 Architecture Overview</a:t>
            </a:r>
          </a:p>
          <a:p>
            <a:pPr marL="514350" indent="-514350">
              <a:buFont typeface="+mj-lt"/>
              <a:buAutoNum type="arabicPeriod"/>
            </a:pPr>
            <a:r>
              <a:rPr lang="en-US" dirty="0"/>
              <a:t>Analysis</a:t>
            </a:r>
          </a:p>
          <a:p>
            <a:pPr marL="914400" lvl="1" indent="-457200">
              <a:buFont typeface="+mj-lt"/>
              <a:buAutoNum type="arabicPeriod"/>
            </a:pPr>
            <a:r>
              <a:rPr lang="en-US" dirty="0"/>
              <a:t>CPU &amp; Registers</a:t>
            </a:r>
          </a:p>
          <a:p>
            <a:pPr marL="914400" lvl="1" indent="-457200">
              <a:buFont typeface="+mj-lt"/>
              <a:buAutoNum type="arabicPeriod"/>
            </a:pPr>
            <a:r>
              <a:rPr lang="en-US" dirty="0"/>
              <a:t>ALU</a:t>
            </a:r>
          </a:p>
          <a:p>
            <a:pPr marL="914400" lvl="1" indent="-457200">
              <a:buFont typeface="+mj-lt"/>
              <a:buAutoNum type="arabicPeriod"/>
            </a:pPr>
            <a:r>
              <a:rPr lang="en-US" dirty="0"/>
              <a:t>FPU</a:t>
            </a:r>
          </a:p>
          <a:p>
            <a:pPr marL="914400" lvl="1" indent="-457200">
              <a:buFont typeface="+mj-lt"/>
              <a:buAutoNum type="arabicPeriod"/>
            </a:pPr>
            <a:r>
              <a:rPr lang="en-US" dirty="0"/>
              <a:t>Cache</a:t>
            </a:r>
          </a:p>
          <a:p>
            <a:pPr marL="914400" lvl="1" indent="-457200">
              <a:buFont typeface="+mj-lt"/>
              <a:buAutoNum type="arabicPeriod"/>
            </a:pPr>
            <a:r>
              <a:rPr lang="en-US" dirty="0"/>
              <a:t>MMU</a:t>
            </a:r>
          </a:p>
          <a:p>
            <a:pPr marL="914400" lvl="1" indent="-457200">
              <a:buFont typeface="+mj-lt"/>
              <a:buAutoNum type="arabicPeriod"/>
            </a:pPr>
            <a:r>
              <a:rPr lang="en-US" dirty="0"/>
              <a:t>Main Memory Architecture</a:t>
            </a:r>
          </a:p>
          <a:p>
            <a:pPr marL="914400" lvl="1" indent="-457200">
              <a:buFont typeface="+mj-lt"/>
              <a:buAutoNum type="arabicPeriod"/>
            </a:pPr>
            <a:r>
              <a:rPr lang="en-US" dirty="0"/>
              <a:t>Instruction Fetch &amp; Decode Unit</a:t>
            </a:r>
          </a:p>
          <a:p>
            <a:pPr marL="514350" indent="-514350">
              <a:buFont typeface="+mj-lt"/>
              <a:buAutoNum type="arabicPeriod"/>
            </a:pPr>
            <a:r>
              <a:rPr lang="en-US" dirty="0"/>
              <a:t>Special &amp; Interesting Features</a:t>
            </a:r>
          </a:p>
          <a:p>
            <a:pPr lvl="1"/>
            <a:r>
              <a:rPr lang="en-US" dirty="0" err="1" smtClean="0"/>
              <a:t>MPCore</a:t>
            </a:r>
            <a:endParaRPr lang="en-US" dirty="0" smtClean="0"/>
          </a:p>
          <a:p>
            <a:pPr lvl="1"/>
            <a:r>
              <a:rPr lang="en-US" dirty="0" smtClean="0"/>
              <a:t>GPU Compute</a:t>
            </a:r>
            <a:endParaRPr lang="en-US" dirty="0"/>
          </a:p>
          <a:p>
            <a:pPr lvl="1"/>
            <a:r>
              <a:rPr lang="en-US" dirty="0" err="1"/>
              <a:t>Big.LITTLE</a:t>
            </a:r>
            <a:endParaRPr lang="en-US" dirty="0"/>
          </a:p>
          <a:p>
            <a:pPr marL="514350" indent="-514350">
              <a:buFont typeface="+mj-lt"/>
              <a:buAutoNum type="arabicPeriod"/>
            </a:pPr>
            <a:r>
              <a:rPr lang="en-US" dirty="0"/>
              <a:t>Summary</a:t>
            </a:r>
          </a:p>
          <a:p>
            <a:endParaRPr lang="en-US" dirty="0"/>
          </a:p>
        </p:txBody>
      </p:sp>
      <p:pic>
        <p:nvPicPr>
          <p:cNvPr id="6" name="Content Placeholder 5"/>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5383213" y="1009650"/>
            <a:ext cx="5772150" cy="482917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42494579"/>
      </p:ext>
    </p:extLst>
  </p:cSld>
  <p:clrMapOvr>
    <a:masterClrMapping/>
  </p:clrMapOvr>
  <mc:AlternateContent xmlns:mc="http://schemas.openxmlformats.org/markup-compatibility/2006">
    <mc:Choice xmlns:p14="http://schemas.microsoft.com/office/powerpoint/2010/main" Requires="p14">
      <p:transition spd="slow" p14:dur="2000" advTm="21385"/>
    </mc:Choice>
    <mc:Fallback>
      <p:transition spd="slow" advTm="21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45029"/>
          </a:xfrm>
        </p:spPr>
        <p:txBody>
          <a:bodyPr/>
          <a:lstStyle/>
          <a:p>
            <a:r>
              <a:rPr lang="en-US" dirty="0" smtClean="0"/>
              <a:t>Accelerator Coherence Port (ACP)</a:t>
            </a:r>
            <a:endParaRPr lang="en-US" dirty="0"/>
          </a:p>
        </p:txBody>
      </p:sp>
      <p:sp>
        <p:nvSpPr>
          <p:cNvPr id="4" name="Text Placeholder 3"/>
          <p:cNvSpPr>
            <a:spLocks noGrp="1"/>
          </p:cNvSpPr>
          <p:nvPr>
            <p:ph type="body" sz="half" idx="2"/>
          </p:nvPr>
        </p:nvSpPr>
        <p:spPr>
          <a:xfrm>
            <a:off x="839788" y="1502229"/>
            <a:ext cx="4347037" cy="4366759"/>
          </a:xfrm>
        </p:spPr>
        <p:txBody>
          <a:bodyPr/>
          <a:lstStyle/>
          <a:p>
            <a:endParaRPr lang="en-US" dirty="0" smtClean="0"/>
          </a:p>
          <a:p>
            <a:r>
              <a:rPr lang="en-US" sz="2000" dirty="0"/>
              <a:t>The Accelerator Coherence Port </a:t>
            </a:r>
            <a:endParaRPr lang="en-US" sz="2000" dirty="0" smtClean="0"/>
          </a:p>
          <a:p>
            <a:r>
              <a:rPr lang="en-US" sz="2000" dirty="0" smtClean="0"/>
              <a:t>enables </a:t>
            </a:r>
            <a:r>
              <a:rPr lang="en-US" sz="2000" dirty="0"/>
              <a:t>the sharing of benefits </a:t>
            </a:r>
          </a:p>
        </p:txBody>
      </p:sp>
      <p:pic>
        <p:nvPicPr>
          <p:cNvPr id="5" name="Content Placeholder 4"/>
          <p:cNvPicPr>
            <a:picLocks noGrp="1"/>
          </p:cNvPicPr>
          <p:nvPr>
            <p:ph idx="1"/>
          </p:nvPr>
        </p:nvPicPr>
        <p:blipFill rotWithShape="1">
          <a:blip r:embed="rId5"/>
          <a:srcRect l="14141" t="-2878" r="13991" b="1825"/>
          <a:stretch/>
        </p:blipFill>
        <p:spPr bwMode="auto">
          <a:xfrm>
            <a:off x="5186825" y="995363"/>
            <a:ext cx="6164926" cy="4873625"/>
          </a:xfrm>
          <a:prstGeom prst="rect">
            <a:avLst/>
          </a:prstGeom>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a:xfrm>
            <a:off x="839787" y="6356350"/>
            <a:ext cx="10511963" cy="365125"/>
          </a:xfrm>
        </p:spPr>
        <p:txBody>
          <a:bodyPr/>
          <a:lstStyle/>
          <a:p>
            <a:r>
              <a:rPr lang="en-US" dirty="0" smtClean="0"/>
              <a:t>http://rtcgroup.com/arm/2007/presentations/174%20-%20Details%20of%20a%20New%20Cortex%20Processor%20Revealed%20Cortex-A9.pdf</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520828"/>
      </p:ext>
    </p:extLst>
  </p:cSld>
  <p:clrMapOvr>
    <a:masterClrMapping/>
  </p:clrMapOvr>
  <mc:AlternateContent xmlns:mc="http://schemas.openxmlformats.org/markup-compatibility/2006">
    <mc:Choice xmlns:p14="http://schemas.microsoft.com/office/powerpoint/2010/main" Requires="p14">
      <p:transition spd="slow" p14:dur="2000" advTm="8605"/>
    </mc:Choice>
    <mc:Fallback>
      <p:transition spd="slow" advTm="8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500824"/>
            <a:ext cx="3932237" cy="967758"/>
          </a:xfrm>
        </p:spPr>
        <p:txBody>
          <a:bodyPr>
            <a:normAutofit fontScale="90000"/>
          </a:bodyPr>
          <a:lstStyle/>
          <a:p>
            <a:r>
              <a:rPr lang="en-US" dirty="0"/>
              <a:t>Special or Interesting Features: </a:t>
            </a:r>
            <a:r>
              <a:rPr lang="en-US" dirty="0" smtClean="0"/>
              <a:t>GPU Compute</a:t>
            </a:r>
            <a:endParaRPr lang="en-US" dirty="0"/>
          </a:p>
        </p:txBody>
      </p:sp>
      <p:sp>
        <p:nvSpPr>
          <p:cNvPr id="4" name="Text Placeholder 3"/>
          <p:cNvSpPr>
            <a:spLocks noGrp="1"/>
          </p:cNvSpPr>
          <p:nvPr>
            <p:ph type="body" sz="half" idx="2"/>
          </p:nvPr>
        </p:nvSpPr>
        <p:spPr>
          <a:xfrm>
            <a:off x="839787" y="1694452"/>
            <a:ext cx="3932237" cy="4320839"/>
          </a:xfrm>
        </p:spPr>
        <p:txBody>
          <a:bodyPr/>
          <a:lstStyle/>
          <a:p>
            <a:r>
              <a:rPr lang="en-US" dirty="0" smtClean="0"/>
              <a:t>GPU (Graphics Processor Unit) Compute: </a:t>
            </a:r>
          </a:p>
          <a:p>
            <a:r>
              <a:rPr lang="en-US" dirty="0"/>
              <a:t>GPU compute is used today primarily to make games play better and to make pictures look better  </a:t>
            </a:r>
            <a:endParaRPr lang="en-US" dirty="0" smtClean="0"/>
          </a:p>
          <a:p>
            <a:endParaRPr lang="en-US" dirty="0"/>
          </a:p>
          <a:p>
            <a:r>
              <a:rPr lang="en-US" dirty="0"/>
              <a:t>  In the next few years, GPU computing will get even better as standards gel, programming becomes more standard and simple, and the performance rises.   This will enable even more powerful and quicker image processing, 4K video editing and effects, super-resolution, improved voice control, security and thoroughly enhanced augmented reality, </a:t>
            </a:r>
            <a:endParaRPr lang="en-US" dirty="0" smtClean="0"/>
          </a:p>
          <a:p>
            <a:r>
              <a:rPr lang="en-US" b="1" i="1" dirty="0" smtClean="0"/>
              <a:t>all </a:t>
            </a:r>
            <a:r>
              <a:rPr lang="en-US" b="1" i="1" dirty="0"/>
              <a:t>without decreasing battery life</a:t>
            </a:r>
            <a:r>
              <a:rPr lang="en-US" b="1" dirty="0"/>
              <a:t>. </a:t>
            </a:r>
            <a:endParaRPr lang="en-US" dirty="0"/>
          </a:p>
        </p:txBody>
      </p:sp>
      <p:pic>
        <p:nvPicPr>
          <p:cNvPr id="5" name="Content Placeholder 4"/>
          <p:cNvPicPr>
            <a:picLocks noGrp="1"/>
          </p:cNvPicPr>
          <p:nvPr>
            <p:ph idx="1"/>
          </p:nvPr>
        </p:nvPicPr>
        <p:blipFill rotWithShape="1">
          <a:blip r:embed="rId5"/>
          <a:srcRect l="7828" t="22396" r="24070" b="9710"/>
          <a:stretch/>
        </p:blipFill>
        <p:spPr bwMode="auto">
          <a:xfrm>
            <a:off x="5183188" y="1694453"/>
            <a:ext cx="6172200" cy="3459569"/>
          </a:xfrm>
          <a:prstGeom prst="rect">
            <a:avLst/>
          </a:prstGeom>
          <a:ln>
            <a:noFill/>
          </a:ln>
          <a:extLst>
            <a:ext uri="{53640926-AAD7-44D8-BBD7-CCE9431645EC}">
              <a14:shadowObscured xmlns:a14="http://schemas.microsoft.com/office/drawing/2010/main"/>
            </a:ext>
          </a:extLst>
        </p:spPr>
      </p:pic>
      <p:sp>
        <p:nvSpPr>
          <p:cNvPr id="6" name="Footer Placeholder 5"/>
          <p:cNvSpPr>
            <a:spLocks noGrp="1"/>
          </p:cNvSpPr>
          <p:nvPr>
            <p:ph type="ftr" sz="quarter" idx="11"/>
          </p:nvPr>
        </p:nvSpPr>
        <p:spPr>
          <a:xfrm>
            <a:off x="839787" y="5815584"/>
            <a:ext cx="10827957" cy="905891"/>
          </a:xfrm>
        </p:spPr>
        <p:txBody>
          <a:bodyPr/>
          <a:lstStyle/>
          <a:p>
            <a:r>
              <a:rPr lang="en-US" dirty="0" smtClean="0"/>
              <a:t>Forbes. ARM ‘All-In’ With Mobile GPU Compute http://www.forbes.com/sites/patrickmoorhead/2013/07/15/arm-all-in-with-mobile-gpu-compute/</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89501539"/>
      </p:ext>
    </p:extLst>
  </p:cSld>
  <p:clrMapOvr>
    <a:masterClrMapping/>
  </p:clrMapOvr>
  <mc:AlternateContent xmlns:mc="http://schemas.openxmlformats.org/markup-compatibility/2006">
    <mc:Choice xmlns:p14="http://schemas.microsoft.com/office/powerpoint/2010/main" Requires="p14">
      <p:transition spd="slow" p14:dur="2000" advTm="13216"/>
    </mc:Choice>
    <mc:Fallback>
      <p:transition spd="slow" advTm="13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939800"/>
          </a:xfrm>
        </p:spPr>
        <p:txBody>
          <a:bodyPr>
            <a:normAutofit fontScale="90000"/>
          </a:bodyPr>
          <a:lstStyle/>
          <a:p>
            <a:r>
              <a:rPr lang="en-US" dirty="0" smtClean="0"/>
              <a:t>5</a:t>
            </a:r>
            <a:r>
              <a:rPr lang="en-US" dirty="0"/>
              <a:t>.</a:t>
            </a:r>
            <a:r>
              <a:rPr lang="en-US" dirty="0" smtClean="0"/>
              <a:t> Special </a:t>
            </a:r>
            <a:r>
              <a:rPr lang="en-US" dirty="0"/>
              <a:t>or Interesting Features: </a:t>
            </a:r>
            <a:r>
              <a:rPr lang="en-US" dirty="0" err="1"/>
              <a:t>big.LITTLE</a:t>
            </a:r>
            <a:endParaRPr lang="en-US" dirty="0"/>
          </a:p>
        </p:txBody>
      </p:sp>
      <p:pic>
        <p:nvPicPr>
          <p:cNvPr id="5" name="Content Placeholder 4"/>
          <p:cNvPicPr>
            <a:picLocks noGrp="1" noChangeAspect="1"/>
          </p:cNvPicPr>
          <p:nvPr>
            <p:ph idx="1"/>
          </p:nvPr>
        </p:nvPicPr>
        <p:blipFill>
          <a:blip r:embed="rId5"/>
          <a:stretch>
            <a:fillRect/>
          </a:stretch>
        </p:blipFill>
        <p:spPr>
          <a:xfrm>
            <a:off x="5183188" y="1689153"/>
            <a:ext cx="6172200" cy="3470168"/>
          </a:xfrm>
          <a:prstGeom prst="rect">
            <a:avLst/>
          </a:prstGeom>
        </p:spPr>
      </p:pic>
      <p:sp>
        <p:nvSpPr>
          <p:cNvPr id="4" name="Text Placeholder 3"/>
          <p:cNvSpPr>
            <a:spLocks noGrp="1"/>
          </p:cNvSpPr>
          <p:nvPr>
            <p:ph type="body" sz="half" idx="2"/>
          </p:nvPr>
        </p:nvSpPr>
        <p:spPr>
          <a:xfrm>
            <a:off x="839788" y="1397000"/>
            <a:ext cx="3932237" cy="4471988"/>
          </a:xfrm>
        </p:spPr>
        <p:txBody>
          <a:bodyPr>
            <a:normAutofit/>
          </a:bodyPr>
          <a:lstStyle/>
          <a:p>
            <a:r>
              <a:rPr lang="en-US" dirty="0" smtClean="0"/>
              <a:t>This </a:t>
            </a:r>
            <a:r>
              <a:rPr lang="en-US" dirty="0"/>
              <a:t>is a power-optimization technology where </a:t>
            </a:r>
            <a:endParaRPr lang="en-US" dirty="0" smtClean="0"/>
          </a:p>
          <a:p>
            <a:pPr marL="285750" indent="-285750">
              <a:buFont typeface="Arial" panose="020B0604020202020204" pitchFamily="34" charset="0"/>
              <a:buChar char="•"/>
            </a:pPr>
            <a:r>
              <a:rPr lang="en-US" dirty="0" smtClean="0"/>
              <a:t>high-performance </a:t>
            </a:r>
            <a:r>
              <a:rPr lang="en-US" dirty="0"/>
              <a:t>ARM CPU cores </a:t>
            </a:r>
            <a:endParaRPr lang="en-US" dirty="0" smtClean="0"/>
          </a:p>
          <a:p>
            <a:r>
              <a:rPr lang="en-US" dirty="0" smtClean="0"/>
              <a:t>are </a:t>
            </a:r>
            <a:r>
              <a:rPr lang="en-US" dirty="0"/>
              <a:t>combined with </a:t>
            </a:r>
            <a:endParaRPr lang="en-US" dirty="0" smtClean="0"/>
          </a:p>
          <a:p>
            <a:pPr marL="285750" indent="-285750">
              <a:buFont typeface="Arial" panose="020B0604020202020204" pitchFamily="34" charset="0"/>
              <a:buChar char="•"/>
            </a:pPr>
            <a:r>
              <a:rPr lang="en-US" dirty="0" smtClean="0"/>
              <a:t>the </a:t>
            </a:r>
            <a:r>
              <a:rPr lang="en-US" dirty="0"/>
              <a:t>most efficient ARM CPU </a:t>
            </a:r>
            <a:r>
              <a:rPr lang="en-US" dirty="0" smtClean="0"/>
              <a:t>cores</a:t>
            </a:r>
          </a:p>
          <a:p>
            <a:r>
              <a:rPr lang="en-US" dirty="0" smtClean="0"/>
              <a:t> </a:t>
            </a:r>
            <a:r>
              <a:rPr lang="en-US" dirty="0"/>
              <a:t>to deliver</a:t>
            </a:r>
          </a:p>
          <a:p>
            <a:pPr marL="285750" indent="-285750">
              <a:buFont typeface="Arial" panose="020B0604020202020204" pitchFamily="34" charset="0"/>
              <a:buChar char="•"/>
            </a:pPr>
            <a:r>
              <a:rPr lang="en-US" dirty="0"/>
              <a:t> peak-performance </a:t>
            </a:r>
          </a:p>
          <a:p>
            <a:pPr marL="285750" indent="-285750">
              <a:buFont typeface="Arial" panose="020B0604020202020204" pitchFamily="34" charset="0"/>
              <a:buChar char="•"/>
            </a:pPr>
            <a:r>
              <a:rPr lang="en-US" dirty="0"/>
              <a:t>capacity, </a:t>
            </a:r>
          </a:p>
          <a:p>
            <a:pPr marL="285750" indent="-285750">
              <a:buFont typeface="Arial" panose="020B0604020202020204" pitchFamily="34" charset="0"/>
              <a:buChar char="•"/>
            </a:pPr>
            <a:r>
              <a:rPr lang="en-US" dirty="0"/>
              <a:t>higher sustained performance, and </a:t>
            </a:r>
          </a:p>
          <a:p>
            <a:pPr marL="285750" indent="-285750">
              <a:buFont typeface="Arial" panose="020B0604020202020204" pitchFamily="34" charset="0"/>
              <a:buChar char="•"/>
            </a:pPr>
            <a:r>
              <a:rPr lang="en-US" dirty="0"/>
              <a:t>increased parallel processing performance, </a:t>
            </a:r>
          </a:p>
          <a:p>
            <a:pPr marL="285750" indent="-285750">
              <a:buFont typeface="Arial" panose="020B0604020202020204" pitchFamily="34" charset="0"/>
              <a:buChar char="•"/>
            </a:pPr>
            <a:r>
              <a:rPr lang="en-US" b="1" dirty="0"/>
              <a:t>at significantly lower average power. </a:t>
            </a:r>
          </a:p>
          <a:p>
            <a:endParaRPr lang="en-US" dirty="0"/>
          </a:p>
        </p:txBody>
      </p:sp>
      <p:sp>
        <p:nvSpPr>
          <p:cNvPr id="6" name="Footer Placeholder 5"/>
          <p:cNvSpPr>
            <a:spLocks noGrp="1"/>
          </p:cNvSpPr>
          <p:nvPr>
            <p:ph type="ftr" sz="quarter" idx="11"/>
          </p:nvPr>
        </p:nvSpPr>
        <p:spPr/>
        <p:txBody>
          <a:bodyPr/>
          <a:lstStyle/>
          <a:p>
            <a:r>
              <a:rPr lang="en-US" dirty="0" smtClean="0"/>
              <a:t>https://www.youtube.com/watch?v=KClygZtp8mA</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4337634"/>
      </p:ext>
    </p:extLst>
  </p:cSld>
  <p:clrMapOvr>
    <a:masterClrMapping/>
  </p:clrMapOvr>
  <mc:AlternateContent xmlns:mc="http://schemas.openxmlformats.org/markup-compatibility/2006">
    <mc:Choice xmlns:p14="http://schemas.microsoft.com/office/powerpoint/2010/main" Requires="p14">
      <p:transition spd="slow" p14:dur="2000" advTm="25664"/>
    </mc:Choice>
    <mc:Fallback>
      <p:transition spd="slow" advTm="25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16000"/>
          </a:xfrm>
        </p:spPr>
        <p:txBody>
          <a:bodyPr/>
          <a:lstStyle/>
          <a:p>
            <a:r>
              <a:rPr lang="en-US" dirty="0"/>
              <a:t>Special or Interesting Features: </a:t>
            </a:r>
            <a:r>
              <a:rPr lang="en-US" dirty="0" err="1"/>
              <a:t>big.LITTLE</a:t>
            </a:r>
            <a:endParaRPr lang="en-US" dirty="0"/>
          </a:p>
        </p:txBody>
      </p:sp>
      <p:pic>
        <p:nvPicPr>
          <p:cNvPr id="5" name="Content Placeholder 4"/>
          <p:cNvPicPr>
            <a:picLocks noGrp="1" noChangeAspect="1"/>
          </p:cNvPicPr>
          <p:nvPr>
            <p:ph idx="1"/>
          </p:nvPr>
        </p:nvPicPr>
        <p:blipFill>
          <a:blip r:embed="rId5"/>
          <a:stretch>
            <a:fillRect/>
          </a:stretch>
        </p:blipFill>
        <p:spPr>
          <a:xfrm>
            <a:off x="5183188" y="1689153"/>
            <a:ext cx="6172200" cy="3470168"/>
          </a:xfrm>
          <a:prstGeom prst="rect">
            <a:avLst/>
          </a:prstGeom>
        </p:spPr>
      </p:pic>
      <p:sp>
        <p:nvSpPr>
          <p:cNvPr id="4" name="Text Placeholder 3"/>
          <p:cNvSpPr>
            <a:spLocks noGrp="1"/>
          </p:cNvSpPr>
          <p:nvPr>
            <p:ph type="body" sz="half" idx="2"/>
          </p:nvPr>
        </p:nvSpPr>
        <p:spPr>
          <a:xfrm>
            <a:off x="839788" y="1473200"/>
            <a:ext cx="3932237" cy="4395788"/>
          </a:xfrm>
        </p:spPr>
        <p:txBody>
          <a:bodyPr/>
          <a:lstStyle/>
          <a:p>
            <a:r>
              <a:rPr lang="en-US" b="1" dirty="0" smtClean="0"/>
              <a:t>Global Task Scheduling</a:t>
            </a:r>
            <a:endParaRPr lang="en-US" b="1" dirty="0"/>
          </a:p>
          <a:p>
            <a:pPr marL="285750" indent="-285750">
              <a:buFont typeface="Arial" panose="020B0604020202020204" pitchFamily="34" charset="0"/>
              <a:buChar char="•"/>
            </a:pPr>
            <a:r>
              <a:rPr lang="en-US" dirty="0" smtClean="0"/>
              <a:t>automatically </a:t>
            </a:r>
            <a:r>
              <a:rPr lang="en-US" dirty="0"/>
              <a:t>and seamlessly moves workloads to the appropriate CPU core based on performance needs. </a:t>
            </a:r>
          </a:p>
          <a:p>
            <a:pPr marL="285750" indent="-285750">
              <a:buFont typeface="Arial" panose="020B0604020202020204" pitchFamily="34" charset="0"/>
              <a:buChar char="•"/>
            </a:pPr>
            <a:r>
              <a:rPr lang="en-US" dirty="0" smtClean="0"/>
              <a:t>It </a:t>
            </a:r>
            <a:r>
              <a:rPr lang="en-US" dirty="0"/>
              <a:t>takes advantage of the dynamic usage pattern for smartphones and tablets.</a:t>
            </a:r>
          </a:p>
          <a:p>
            <a:r>
              <a:rPr lang="en-US" dirty="0" smtClean="0"/>
              <a:t>Periods </a:t>
            </a:r>
            <a:r>
              <a:rPr lang="en-US" dirty="0"/>
              <a:t>of high processing intensity tasks such as initial web page rendering and game physics calculation </a:t>
            </a:r>
            <a:endParaRPr lang="en-US" dirty="0" smtClean="0"/>
          </a:p>
          <a:p>
            <a:r>
              <a:rPr lang="en-US" dirty="0" smtClean="0"/>
              <a:t>alternate </a:t>
            </a:r>
            <a:r>
              <a:rPr lang="en-US" dirty="0"/>
              <a:t>with </a:t>
            </a:r>
            <a:endParaRPr lang="en-US" dirty="0" smtClean="0"/>
          </a:p>
          <a:p>
            <a:r>
              <a:rPr lang="en-US" dirty="0" smtClean="0"/>
              <a:t>typically </a:t>
            </a:r>
            <a:r>
              <a:rPr lang="en-US" dirty="0"/>
              <a:t>longer periods of low processing intensity tasks such as scrolling or reading a web page, waiting for user input in a game, and lighter weight tasks like texting, e-mail and audio. </a:t>
            </a:r>
          </a:p>
          <a:p>
            <a:endParaRPr lang="en-US" dirty="0" smtClean="0"/>
          </a:p>
          <a:p>
            <a:endParaRPr lang="en-US" dirty="0"/>
          </a:p>
        </p:txBody>
      </p:sp>
      <p:sp>
        <p:nvSpPr>
          <p:cNvPr id="6" name="Footer Placeholder 5"/>
          <p:cNvSpPr>
            <a:spLocks noGrp="1"/>
          </p:cNvSpPr>
          <p:nvPr>
            <p:ph type="ftr" sz="quarter" idx="11"/>
          </p:nvPr>
        </p:nvSpPr>
        <p:spPr/>
        <p:txBody>
          <a:bodyPr/>
          <a:lstStyle/>
          <a:p>
            <a:r>
              <a:rPr lang="en-US" smtClean="0"/>
              <a:t>https://www.youtube.com/watch?v=KClygZtp8mA</a:t>
            </a: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84581883"/>
      </p:ext>
    </p:extLst>
  </p:cSld>
  <p:clrMapOvr>
    <a:masterClrMapping/>
  </p:clrMapOvr>
  <mc:AlternateContent xmlns:mc="http://schemas.openxmlformats.org/markup-compatibility/2006">
    <mc:Choice xmlns:p14="http://schemas.microsoft.com/office/powerpoint/2010/main" Requires="p14">
      <p:transition spd="slow" p14:dur="2000" advTm="42029"/>
    </mc:Choice>
    <mc:Fallback>
      <p:transition spd="slow" advTm="42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41606"/>
          </a:xfrm>
        </p:spPr>
        <p:txBody>
          <a:bodyPr/>
          <a:lstStyle/>
          <a:p>
            <a:r>
              <a:rPr lang="en-US" dirty="0" smtClean="0"/>
              <a:t>Summary</a:t>
            </a:r>
            <a:endParaRPr lang="en-US" dirty="0"/>
          </a:p>
        </p:txBody>
      </p:sp>
      <p:sp>
        <p:nvSpPr>
          <p:cNvPr id="4" name="Text Placeholder 3"/>
          <p:cNvSpPr>
            <a:spLocks noGrp="1"/>
          </p:cNvSpPr>
          <p:nvPr>
            <p:ph type="body" sz="half" idx="2"/>
          </p:nvPr>
        </p:nvSpPr>
        <p:spPr>
          <a:xfrm>
            <a:off x="839788" y="1298758"/>
            <a:ext cx="4175557" cy="4757640"/>
          </a:xfrm>
        </p:spPr>
        <p:txBody>
          <a:bodyPr>
            <a:normAutofit fontScale="70000" lnSpcReduction="20000"/>
          </a:bodyPr>
          <a:lstStyle/>
          <a:p>
            <a:r>
              <a:rPr lang="en-US" sz="1800" b="1" dirty="0"/>
              <a:t>From analyzing the ARM Cortex-A9 architecture </a:t>
            </a:r>
            <a:endParaRPr lang="en-US" sz="1800" dirty="0"/>
          </a:p>
          <a:p>
            <a:r>
              <a:rPr lang="en-US" sz="1800" dirty="0" smtClean="0"/>
              <a:t> </a:t>
            </a:r>
            <a:r>
              <a:rPr lang="en-US" sz="1800" dirty="0"/>
              <a:t>I can say that both the </a:t>
            </a:r>
          </a:p>
          <a:p>
            <a:r>
              <a:rPr lang="en-US" sz="1800" b="1" dirty="0"/>
              <a:t>RISC Architecture and Harvard Architecture </a:t>
            </a:r>
            <a:r>
              <a:rPr lang="en-US" sz="1800" dirty="0"/>
              <a:t>have had a strong influence on the processors </a:t>
            </a:r>
            <a:r>
              <a:rPr lang="en-US" sz="1800" dirty="0" smtClean="0"/>
              <a:t>success</a:t>
            </a:r>
            <a:endParaRPr lang="en-US" sz="1800" dirty="0"/>
          </a:p>
          <a:p>
            <a:r>
              <a:rPr lang="en-US" sz="1800" dirty="0" smtClean="0"/>
              <a:t>ARM </a:t>
            </a:r>
            <a:r>
              <a:rPr lang="en-US" sz="1800" dirty="0"/>
              <a:t>says that the following are Energy efficiency features</a:t>
            </a:r>
            <a:r>
              <a:rPr lang="en-US" sz="1800" dirty="0" smtClean="0"/>
              <a:t>:</a:t>
            </a:r>
          </a:p>
          <a:p>
            <a:endParaRPr lang="en-US" dirty="0"/>
          </a:p>
          <a:p>
            <a:pPr marL="285750" lvl="0" indent="-285750">
              <a:buFont typeface="Arial" panose="020B0604020202020204" pitchFamily="34" charset="0"/>
              <a:buChar char="•"/>
            </a:pPr>
            <a:r>
              <a:rPr lang="en-US" sz="1800" b="1" dirty="0"/>
              <a:t>accurate branch and return prediction</a:t>
            </a:r>
            <a:r>
              <a:rPr lang="en-US" sz="1800" dirty="0"/>
              <a:t>, reducing the number of incorrect instruction fetch and decode operations</a:t>
            </a:r>
          </a:p>
          <a:p>
            <a:pPr marL="285750" lvl="0" indent="-285750">
              <a:buFont typeface="Arial" panose="020B0604020202020204" pitchFamily="34" charset="0"/>
              <a:buChar char="•"/>
            </a:pPr>
            <a:r>
              <a:rPr lang="en-US" sz="1800" b="1" dirty="0"/>
              <a:t>the use of physically addressed caches</a:t>
            </a:r>
            <a:r>
              <a:rPr lang="en-US" sz="1800" dirty="0"/>
              <a:t>, reducing the number of cache flushes and refills, saving energy in the system</a:t>
            </a:r>
          </a:p>
          <a:p>
            <a:pPr marL="285750" lvl="0" indent="-285750">
              <a:buFont typeface="Arial" panose="020B0604020202020204" pitchFamily="34" charset="0"/>
              <a:buChar char="•"/>
            </a:pPr>
            <a:r>
              <a:rPr lang="en-US" sz="1800" b="1" dirty="0"/>
              <a:t>the use of micro </a:t>
            </a:r>
            <a:r>
              <a:rPr lang="en-US" sz="1800" b="1" dirty="0" smtClean="0"/>
              <a:t>TLBs </a:t>
            </a:r>
            <a:r>
              <a:rPr lang="en-US" sz="1800" dirty="0" smtClean="0"/>
              <a:t>reduces the </a:t>
            </a:r>
            <a:r>
              <a:rPr lang="en-US" sz="1800" dirty="0"/>
              <a:t>power consumed in translation and protection lookups for each cycle</a:t>
            </a:r>
          </a:p>
          <a:p>
            <a:pPr marL="285750" lvl="0" indent="-285750">
              <a:buFont typeface="Arial" panose="020B0604020202020204" pitchFamily="34" charset="0"/>
              <a:buChar char="•"/>
            </a:pPr>
            <a:r>
              <a:rPr lang="en-US" sz="1800" b="1" dirty="0"/>
              <a:t>caches that use sequential access information </a:t>
            </a:r>
            <a:r>
              <a:rPr lang="en-US" sz="1800" dirty="0"/>
              <a:t>to reduce the number of accesses to the tag RAMs and to unnecessary accesses to data RAMs</a:t>
            </a:r>
          </a:p>
          <a:p>
            <a:pPr marL="285750" indent="-285750">
              <a:buFont typeface="Arial" panose="020B0604020202020204" pitchFamily="34" charset="0"/>
              <a:buChar char="•"/>
            </a:pPr>
            <a:r>
              <a:rPr lang="en-US" sz="1800" b="1" dirty="0"/>
              <a:t>instruction loops </a:t>
            </a:r>
            <a:r>
              <a:rPr lang="en-US" sz="1800" dirty="0"/>
              <a:t>that are smaller than 64 bytes often complete without additional instruction cache accesses, so lowering power consumption </a:t>
            </a:r>
            <a:endParaRPr lang="en-US" sz="1800" dirty="0" smtClean="0"/>
          </a:p>
          <a:p>
            <a:pPr marL="285750" indent="-285750">
              <a:buFont typeface="Arial" panose="020B0604020202020204" pitchFamily="34" charset="0"/>
              <a:buChar char="•"/>
            </a:pPr>
            <a:r>
              <a:rPr lang="en-US" sz="1800" b="1" dirty="0" smtClean="0"/>
              <a:t>New Features such as </a:t>
            </a:r>
            <a:r>
              <a:rPr lang="en-US" sz="1800" b="1" dirty="0" err="1" smtClean="0"/>
              <a:t>MPCore</a:t>
            </a:r>
            <a:r>
              <a:rPr lang="en-US" sz="1800" b="1" dirty="0" smtClean="0"/>
              <a:t>, GPU Compute and </a:t>
            </a:r>
            <a:r>
              <a:rPr lang="en-US" sz="1800" b="1" dirty="0" err="1" smtClean="0"/>
              <a:t>big.LITTLE</a:t>
            </a:r>
            <a:r>
              <a:rPr lang="en-US" sz="1800" b="1" dirty="0" smtClean="0"/>
              <a:t> continue to increase performance and efficiency.</a:t>
            </a:r>
          </a:p>
        </p:txBody>
      </p:sp>
      <p:pic>
        <p:nvPicPr>
          <p:cNvPr id="5" name="Content Placeholder 4"/>
          <p:cNvPicPr>
            <a:picLocks noGrp="1"/>
          </p:cNvPicPr>
          <p:nvPr>
            <p:ph idx="1"/>
          </p:nvPr>
        </p:nvPicPr>
        <p:blipFill>
          <a:blip r:embed="rId5"/>
          <a:stretch>
            <a:fillRect/>
          </a:stretch>
        </p:blipFill>
        <p:spPr>
          <a:xfrm>
            <a:off x="5183188" y="1689153"/>
            <a:ext cx="6172200" cy="3470168"/>
          </a:xfrm>
          <a:prstGeom prst="rect">
            <a:avLst/>
          </a:prstGeom>
        </p:spPr>
      </p:pic>
      <p:sp>
        <p:nvSpPr>
          <p:cNvPr id="3" name="Footer Placeholder 2"/>
          <p:cNvSpPr>
            <a:spLocks noGrp="1"/>
          </p:cNvSpPr>
          <p:nvPr>
            <p:ph type="ftr" sz="quarter" idx="11"/>
          </p:nvPr>
        </p:nvSpPr>
        <p:spPr/>
        <p:txBody>
          <a:bodyPr/>
          <a:lstStyle/>
          <a:p>
            <a:r>
              <a:rPr lang="en-US" dirty="0" smtClean="0"/>
              <a:t>ARM Technical Reference Manual &amp; https://www.youtube.com/watch?v=KClygZtp8mA</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07596192"/>
      </p:ext>
    </p:extLst>
  </p:cSld>
  <p:clrMapOvr>
    <a:masterClrMapping/>
  </p:clrMapOvr>
  <mc:AlternateContent xmlns:mc="http://schemas.openxmlformats.org/markup-compatibility/2006">
    <mc:Choice xmlns:p14="http://schemas.microsoft.com/office/powerpoint/2010/main" Requires="p14">
      <p:transition spd="slow" p14:dur="2000" advTm="42275"/>
    </mc:Choice>
    <mc:Fallback>
      <p:transition spd="slow" advTm="42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Leigh </a:t>
            </a:r>
            <a:r>
              <a:rPr lang="en-US" dirty="0" smtClean="0"/>
              <a:t>Williamson, </a:t>
            </a:r>
            <a:r>
              <a:rPr lang="en-US" dirty="0"/>
              <a:t>a Distinguished Engineer from IBM, says: </a:t>
            </a:r>
          </a:p>
        </p:txBody>
      </p:sp>
      <p:sp>
        <p:nvSpPr>
          <p:cNvPr id="4" name="Text Placeholder 3"/>
          <p:cNvSpPr>
            <a:spLocks noGrp="1"/>
          </p:cNvSpPr>
          <p:nvPr>
            <p:ph type="body" sz="half" idx="2"/>
          </p:nvPr>
        </p:nvSpPr>
        <p:spPr/>
        <p:txBody>
          <a:bodyPr>
            <a:normAutofit lnSpcReduction="10000"/>
          </a:bodyPr>
          <a:lstStyle/>
          <a:p>
            <a:r>
              <a:rPr lang="en-US" dirty="0" smtClean="0"/>
              <a:t>I </a:t>
            </a:r>
            <a:r>
              <a:rPr lang="en-US" dirty="0"/>
              <a:t>really think that mobile is pretty quickly just going to be one channel of delivery for content and services. Already we are seeing a lot of interest in wearables, and some of the implementations related to those actually leverage the power of a mobile device. Mobile devices are getting more and more powerful with every release. They're almost being used now as an intermediate computing platform that bridges between some cloud-based backend services and a smaller wearable device like a wristwatch or an eyeglass device. The mobile phone or tablet becomes a powerful middle tier, with the ultimate endpoint being even more interesting and different than what we see </a:t>
            </a:r>
            <a:r>
              <a:rPr lang="en-US" dirty="0" smtClean="0"/>
              <a:t>today.</a:t>
            </a:r>
            <a:endParaRPr lang="en-US" dirty="0"/>
          </a:p>
        </p:txBody>
      </p:sp>
      <p:pic>
        <p:nvPicPr>
          <p:cNvPr id="5" name="Content Placeholder 4"/>
          <p:cNvPicPr>
            <a:picLocks noGrp="1"/>
          </p:cNvPicPr>
          <p:nvPr>
            <p:ph idx="1"/>
          </p:nvPr>
        </p:nvPicPr>
        <p:blipFill rotWithShape="1">
          <a:blip r:embed="rId5"/>
          <a:srcRect l="134" t="2975" r="-134" b="5190"/>
          <a:stretch/>
        </p:blipFill>
        <p:spPr bwMode="auto">
          <a:xfrm>
            <a:off x="5183188" y="1830823"/>
            <a:ext cx="6172200" cy="3186828"/>
          </a:xfrm>
          <a:prstGeom prst="rect">
            <a:avLst/>
          </a:prstGeom>
          <a:ln>
            <a:noFill/>
          </a:ln>
          <a:extLst>
            <a:ext uri="{53640926-AAD7-44D8-BBD7-CCE9431645EC}">
              <a14:shadowObscured xmlns:a14="http://schemas.microsoft.com/office/drawing/2010/main"/>
            </a:ext>
          </a:extLst>
        </p:spPr>
      </p:pic>
      <p:sp>
        <p:nvSpPr>
          <p:cNvPr id="6" name="Footer Placeholder 5"/>
          <p:cNvSpPr>
            <a:spLocks noGrp="1"/>
          </p:cNvSpPr>
          <p:nvPr>
            <p:ph type="ftr" sz="quarter" idx="11"/>
          </p:nvPr>
        </p:nvSpPr>
        <p:spPr>
          <a:xfrm>
            <a:off x="839788" y="6356350"/>
            <a:ext cx="10515600" cy="365125"/>
          </a:xfrm>
        </p:spPr>
        <p:txBody>
          <a:bodyPr/>
          <a:lstStyle/>
          <a:p>
            <a:r>
              <a:rPr lang="en-US" dirty="0" smtClean="0"/>
              <a:t>https://www.keynote.com/resources/articles/new-challenges-managing-mobile-app-lifecycle</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70300846"/>
      </p:ext>
    </p:extLst>
  </p:cSld>
  <p:clrMapOvr>
    <a:masterClrMapping/>
  </p:clrMapOvr>
  <mc:AlternateContent xmlns:mc="http://schemas.openxmlformats.org/markup-compatibility/2006">
    <mc:Choice xmlns:p14="http://schemas.microsoft.com/office/powerpoint/2010/main" Requires="p14">
      <p:transition spd="slow" p14:dur="2000" advTm="48330"/>
    </mc:Choice>
    <mc:Fallback>
      <p:transition spd="slow" advTm="48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39732"/>
          </a:xfrm>
        </p:spPr>
        <p:txBody>
          <a:bodyPr/>
          <a:lstStyle/>
          <a:p>
            <a:pPr algn="ctr"/>
            <a:r>
              <a:rPr lang="en-US" dirty="0" smtClean="0"/>
              <a:t>Thank You.</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87441163"/>
      </p:ext>
    </p:extLst>
  </p:cSld>
  <p:clrMapOvr>
    <a:masterClrMapping/>
  </p:clrMapOvr>
  <mc:AlternateContent xmlns:mc="http://schemas.openxmlformats.org/markup-compatibility/2006">
    <mc:Choice xmlns:p14="http://schemas.microsoft.com/office/powerpoint/2010/main" Requires="p14">
      <p:transition spd="slow" p14:dur="2000" advTm="1238"/>
    </mc:Choice>
    <mc:Fallback>
      <p:transition spd="slow" advTm="1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half" idx="1"/>
          </p:nvPr>
        </p:nvSpPr>
        <p:spPr/>
        <p:txBody>
          <a:bodyPr>
            <a:normAutofit fontScale="25000" lnSpcReduction="20000"/>
          </a:bodyPr>
          <a:lstStyle/>
          <a:p>
            <a:r>
              <a:rPr lang="en-US" dirty="0"/>
              <a:t>[1] </a:t>
            </a:r>
            <a:r>
              <a:rPr lang="en-US" dirty="0" err="1"/>
              <a:t>AndroidAuthority</a:t>
            </a:r>
            <a:r>
              <a:rPr lang="en-US" dirty="0"/>
              <a:t>. ARM vs X86 – Key Differences Explained! http://www.androidauthority.com/arm-vs-x86-key-differences-explained-568718/</a:t>
            </a:r>
          </a:p>
          <a:p>
            <a:r>
              <a:rPr lang="en-US" dirty="0"/>
              <a:t>[2] Broadcom. ARM’s Reach: 50 Billion Chip </a:t>
            </a:r>
            <a:r>
              <a:rPr lang="en-US" dirty="0" err="1"/>
              <a:t>Mileston</a:t>
            </a:r>
            <a:r>
              <a:rPr lang="en-US" dirty="0"/>
              <a:t> [VIDEO] http://www.broadcom.com/blog/chip-design/arms-reach-50-billion-chip-milestone-video/</a:t>
            </a:r>
          </a:p>
          <a:p>
            <a:r>
              <a:rPr lang="en-US" dirty="0"/>
              <a:t>[3] ARM. Cortex-A9 Processor http://www.arm.com/cortex-a9.php</a:t>
            </a:r>
          </a:p>
          <a:p>
            <a:r>
              <a:rPr lang="en-US" dirty="0"/>
              <a:t>[4] ARM. </a:t>
            </a:r>
            <a:r>
              <a:rPr lang="en-US" dirty="0" err="1"/>
              <a:t>Big.LITTLE</a:t>
            </a:r>
            <a:r>
              <a:rPr lang="en-US" dirty="0"/>
              <a:t> Technology https://www.arm.com/products/processors/technologies/biglittleprocessing.php</a:t>
            </a:r>
          </a:p>
          <a:p>
            <a:r>
              <a:rPr lang="en-US" dirty="0"/>
              <a:t>[5] </a:t>
            </a:r>
            <a:r>
              <a:rPr lang="en-US" dirty="0" err="1"/>
              <a:t>U.S.News</a:t>
            </a:r>
            <a:r>
              <a:rPr lang="en-US" dirty="0"/>
              <a:t> Money. The 100 Best Jobs http://money.usnews.com/careers/best-jobs/rankings/the-100-best-jobs</a:t>
            </a:r>
          </a:p>
          <a:p>
            <a:r>
              <a:rPr lang="en-US" dirty="0"/>
              <a:t>[6] </a:t>
            </a:r>
            <a:r>
              <a:rPr lang="en-US" dirty="0" err="1"/>
              <a:t>U.S.News</a:t>
            </a:r>
            <a:r>
              <a:rPr lang="en-US" dirty="0"/>
              <a:t> Money. Best Technology Jobs: Software Developer http://money.usnews.com/careers/best-jobs/software-developer</a:t>
            </a:r>
          </a:p>
          <a:p>
            <a:r>
              <a:rPr lang="en-US" dirty="0"/>
              <a:t>[7] Keynote. The New Challenges of Managing the Mobile App Lifecycle: A conversation with IBM’s Leigh Williamson about mobile application management https://www.keynote.com/resources/articles/new-challenges-managing-mobile-app-lifecycle</a:t>
            </a:r>
          </a:p>
          <a:p>
            <a:r>
              <a:rPr lang="en-US" dirty="0"/>
              <a:t>[8] Independent. There are officially more mobile devices than people in the world http://www.independent.co.uk/life-style/gadgets-and-tech/news/there-are-officially-more-mobile-devices-than-people-in-the-world-9780518.html </a:t>
            </a:r>
          </a:p>
          <a:p>
            <a:r>
              <a:rPr lang="en-US" dirty="0"/>
              <a:t>[9] Census. U.S. and World Population Clock http://www.census.gov/popclock/ </a:t>
            </a:r>
          </a:p>
          <a:p>
            <a:r>
              <a:rPr lang="en-US" dirty="0"/>
              <a:t>[10] GSMA Intelligence. Global Data https://gsmaintelligence.com/</a:t>
            </a:r>
          </a:p>
          <a:p>
            <a:r>
              <a:rPr lang="en-US" dirty="0"/>
              <a:t>[11] </a:t>
            </a:r>
            <a:r>
              <a:rPr lang="en-US" dirty="0" err="1"/>
              <a:t>SmartInsights</a:t>
            </a:r>
            <a:r>
              <a:rPr lang="en-US" dirty="0"/>
              <a:t>. Mobile Marketing Statistics 2015: Statistics on mobile usage and adoption to inform your mobile marketing strategy http://www.smartinsights.com/mobile-marketing/mobile-marketing-analytics/mobile-marketing-statistics/</a:t>
            </a:r>
          </a:p>
          <a:p>
            <a:r>
              <a:rPr lang="en-US" dirty="0"/>
              <a:t>[12] Marketing Land. Report: Apple, Android Now 96 Percent of Smartphones Globally http://marketingland.com/report-apple-android-now-96-percent-smartphones-globally</a:t>
            </a:r>
          </a:p>
          <a:p>
            <a:r>
              <a:rPr lang="en-US" dirty="0"/>
              <a:t>[13] Bloomberg. ARM Designs One of the World’s Most Used Products. So Where is the Money? http://www.bloomberg.com/bw/articles/2014-02-04/arm-chips-are-the-most-used-consumer-product-dot-where-s-the-money</a:t>
            </a:r>
          </a:p>
          <a:p>
            <a:r>
              <a:rPr lang="en-US" dirty="0"/>
              <a:t>[14] ARM. Company Profile http://www.arm.com/about/company-profile/index.php</a:t>
            </a:r>
          </a:p>
          <a:p>
            <a:r>
              <a:rPr lang="en-US" dirty="0"/>
              <a:t>[15] </a:t>
            </a:r>
            <a:r>
              <a:rPr lang="en-US" i="1" dirty="0" err="1"/>
              <a:t>Furber</a:t>
            </a:r>
            <a:r>
              <a:rPr lang="en-US" i="1" dirty="0"/>
              <a:t>, Steve. ARM System Architecture. New York: Addison Wesley Longman Inc., 1996. Print.</a:t>
            </a:r>
            <a:endParaRPr lang="en-US" dirty="0"/>
          </a:p>
          <a:p>
            <a:r>
              <a:rPr lang="en-US" dirty="0"/>
              <a:t>[16] ARM. HARVARD VS VON NEUMANN http://infocenter.arm.com/help/index.jsp?topic=/com.arm.doc.faqs/ka11516.html</a:t>
            </a:r>
          </a:p>
          <a:p>
            <a:r>
              <a:rPr lang="en-US" dirty="0"/>
              <a:t>[17] ARM. Cortex-A9 Processor Microarchitecture http://web.archive.org/web/20110915171556/http://www.arm.com/files/downloads/Cortex-A9_Devcon_2007_Microarchitecture.pdf</a:t>
            </a:r>
          </a:p>
          <a:p>
            <a:endParaRPr lang="en-US" dirty="0"/>
          </a:p>
        </p:txBody>
      </p:sp>
      <p:sp>
        <p:nvSpPr>
          <p:cNvPr id="4" name="Content Placeholder 3"/>
          <p:cNvSpPr>
            <a:spLocks noGrp="1"/>
          </p:cNvSpPr>
          <p:nvPr>
            <p:ph sz="half" idx="2"/>
          </p:nvPr>
        </p:nvSpPr>
        <p:spPr/>
        <p:txBody>
          <a:bodyPr>
            <a:normAutofit fontScale="25000" lnSpcReduction="20000"/>
          </a:bodyPr>
          <a:lstStyle/>
          <a:p>
            <a:r>
              <a:rPr lang="en-US" dirty="0"/>
              <a:t>[18] </a:t>
            </a:r>
            <a:r>
              <a:rPr lang="en-US" i="1" dirty="0"/>
              <a:t>Englander, Irv. The Architecture of Computer Hardware, Systems Software &amp; Networking: An information technology approach. 5</a:t>
            </a:r>
            <a:r>
              <a:rPr lang="en-US" i="1" baseline="30000" dirty="0"/>
              <a:t>th</a:t>
            </a:r>
            <a:r>
              <a:rPr lang="en-US" i="1" dirty="0"/>
              <a:t> Edition. </a:t>
            </a:r>
            <a:r>
              <a:rPr lang="en-US" dirty="0"/>
              <a:t>Hoboken: John Wiley &amp; Sons, 2014. Print.</a:t>
            </a:r>
          </a:p>
          <a:p>
            <a:r>
              <a:rPr lang="en-US" dirty="0"/>
              <a:t>[19] ARM. ARM Processor Architecture http://www.arm.com/products/processors/instruction-set-architectures/index.php</a:t>
            </a:r>
          </a:p>
          <a:p>
            <a:r>
              <a:rPr lang="en-US" dirty="0"/>
              <a:t>[20] University of Washington. The ARM Architecture https://courses.cs.washington.edu/courses/cse466/10au/pdfs/lectures/07-arm_overview.pdf</a:t>
            </a:r>
          </a:p>
          <a:p>
            <a:r>
              <a:rPr lang="en-US" dirty="0"/>
              <a:t>[21] </a:t>
            </a:r>
            <a:r>
              <a:rPr lang="en-US" i="1" dirty="0"/>
              <a:t>ARM.</a:t>
            </a:r>
            <a:r>
              <a:rPr lang="en-US" dirty="0"/>
              <a:t> “The ARM University Program, ARM Architecture Fundamentals.”  Online video clip. </a:t>
            </a:r>
            <a:r>
              <a:rPr lang="en-US" i="1" dirty="0"/>
              <a:t>YouTube. </a:t>
            </a:r>
            <a:r>
              <a:rPr lang="en-US" dirty="0"/>
              <a:t>YouTube, 24 Jun. 2013. Web. 15 Nov. 2015. https://www.youtube.com/watch?v=7LqPJGnBPMM</a:t>
            </a:r>
          </a:p>
          <a:p>
            <a:r>
              <a:rPr lang="en-US" dirty="0"/>
              <a:t>[22] </a:t>
            </a:r>
            <a:r>
              <a:rPr lang="en-US" dirty="0" err="1"/>
              <a:t>SlideShare</a:t>
            </a:r>
            <a:r>
              <a:rPr lang="en-US" dirty="0"/>
              <a:t>. The ARM Architecture http://www.slideshare.net/sreea4/arm-1</a:t>
            </a:r>
          </a:p>
          <a:p>
            <a:r>
              <a:rPr lang="en-US" dirty="0"/>
              <a:t>[23] </a:t>
            </a:r>
            <a:r>
              <a:rPr lang="en-US" dirty="0" err="1"/>
              <a:t>ARMKeil</a:t>
            </a:r>
            <a:r>
              <a:rPr lang="en-US" dirty="0"/>
              <a:t>: Embedded Development tools. Access to the Inline Barrel Shifter, 2015. http://www.keil.com/support/man/docs/armasm/armasm_dom1359731140200.htm</a:t>
            </a:r>
          </a:p>
          <a:p>
            <a:r>
              <a:rPr lang="en-US" dirty="0"/>
              <a:t>[24] ARM. https://www.arm.com/products/processors/technologies/vector-floating-point.php</a:t>
            </a:r>
          </a:p>
          <a:p>
            <a:r>
              <a:rPr lang="en-US" dirty="0"/>
              <a:t>[25] ARM. Cortex A-9 floating point unit Technical Reference Manual, page 1-3 http://infocenter.arm.com/help/index.jsp?topic=/com.arm.doc.ddi0388e/index.html</a:t>
            </a:r>
          </a:p>
          <a:p>
            <a:r>
              <a:rPr lang="en-US" dirty="0"/>
              <a:t>[26] ARM. Cortex A-9 Technical Reference Manual, http://infocenter.arm.com/help/index.jsp?topic=/com.arm.doc.ddi0388e/index.html</a:t>
            </a:r>
          </a:p>
          <a:p>
            <a:r>
              <a:rPr lang="en-US" dirty="0"/>
              <a:t>[27] ARM Developers’ Conference Oct 2007. “Details of a New Cortex Processor Revealed: Cortex-A9” http://rtcgroup.com/arm/2007/presentations/174%20-%</a:t>
            </a:r>
            <a:r>
              <a:rPr lang="en-US" dirty="0" smtClean="0"/>
              <a:t>20Details%20of%20a%20New%20Cortex%20Processor%20Revealed%20Cortex-A9.pdf</a:t>
            </a:r>
            <a:endParaRPr lang="en-US" dirty="0"/>
          </a:p>
          <a:p>
            <a:r>
              <a:rPr lang="en-US" i="1" dirty="0"/>
              <a:t>[28]</a:t>
            </a:r>
            <a:r>
              <a:rPr lang="en-US" dirty="0"/>
              <a:t> Design &amp; Reuse. The ARM Cortex-A9 Processors</a:t>
            </a:r>
            <a:r>
              <a:rPr lang="en-US" i="1" dirty="0"/>
              <a:t> </a:t>
            </a:r>
            <a:r>
              <a:rPr lang="en-US" dirty="0"/>
              <a:t>http://www.design-reuse.com/articles/16875/the-arm-cortex-a9-processors.html</a:t>
            </a:r>
          </a:p>
          <a:p>
            <a:r>
              <a:rPr lang="en-US" dirty="0"/>
              <a:t>[29] ARM. GPU Compute http://www.arm.com/files/event/2014_ARM_Multimedia_Seminar_ARM_Roberto_Mijat.pdf</a:t>
            </a:r>
          </a:p>
          <a:p>
            <a:r>
              <a:rPr lang="en-US" dirty="0"/>
              <a:t>[30] Forbes. ARM ‘All-In’ With Mobile GPU Compute http://www.forbes.com/sites/patrickmoorhead/2013/07/15/arm-all-in-with-mobile-gpu-compute/</a:t>
            </a:r>
          </a:p>
          <a:p>
            <a:r>
              <a:rPr lang="en-US" dirty="0"/>
              <a:t>[31] ARM. ARM </a:t>
            </a:r>
            <a:r>
              <a:rPr lang="en-US" dirty="0" err="1"/>
              <a:t>big.LITTLE</a:t>
            </a:r>
            <a:r>
              <a:rPr lang="en-US" dirty="0"/>
              <a:t> Technology Explained https://www.youtube.com/watch?v=KClygZtp8mA</a:t>
            </a:r>
          </a:p>
          <a:p>
            <a:r>
              <a:rPr lang="en-US" dirty="0"/>
              <a:t>[32] ARM. Ten Things to Know About </a:t>
            </a:r>
            <a:r>
              <a:rPr lang="en-US" dirty="0" err="1"/>
              <a:t>big.LITTLE</a:t>
            </a:r>
            <a:r>
              <a:rPr lang="en-US" dirty="0"/>
              <a:t> https://community.arm.com/groups/processors/blog/2013/06/18/ten-things-to-know-about-biglittle </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2910517"/>
      </p:ext>
    </p:extLst>
  </p:cSld>
  <p:clrMapOvr>
    <a:masterClrMapping/>
  </p:clrMapOvr>
  <mc:AlternateContent xmlns:mc="http://schemas.openxmlformats.org/markup-compatibility/2006">
    <mc:Choice xmlns:p14="http://schemas.microsoft.com/office/powerpoint/2010/main" Requires="p14">
      <p:transition spd="slow" p14:dur="2000" advTm="4685"/>
    </mc:Choice>
    <mc:Fallback>
      <p:transition spd="slow" advTm="4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666750"/>
          </a:xfrm>
        </p:spPr>
        <p:txBody>
          <a:bodyPr>
            <a:normAutofit fontScale="90000"/>
          </a:bodyPr>
          <a:lstStyle/>
          <a:p>
            <a:r>
              <a:rPr lang="en-US" dirty="0" smtClean="0"/>
              <a:t>2. Architecture Selection</a:t>
            </a:r>
            <a:endParaRPr lang="en-US" dirty="0"/>
          </a:p>
        </p:txBody>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half" idx="2"/>
          </p:nvPr>
        </p:nvSpPr>
        <p:spPr>
          <a:xfrm>
            <a:off x="839788" y="1123950"/>
            <a:ext cx="3932237" cy="4745038"/>
          </a:xfrm>
        </p:spPr>
        <p:txBody>
          <a:bodyPr>
            <a:normAutofit fontScale="92500" lnSpcReduction="20000"/>
          </a:bodyPr>
          <a:lstStyle/>
          <a:p>
            <a:endParaRPr lang="en-US" dirty="0" smtClean="0"/>
          </a:p>
          <a:p>
            <a:r>
              <a:rPr lang="en-US" dirty="0" smtClean="0"/>
              <a:t>I selected an architecture I want to learn more about.</a:t>
            </a:r>
          </a:p>
          <a:p>
            <a:endParaRPr lang="en-US" dirty="0" smtClean="0"/>
          </a:p>
          <a:p>
            <a:r>
              <a:rPr lang="en-US" dirty="0" smtClean="0"/>
              <a:t>When I decided to go back to school to update my computer skills, I talked to an advisor at Miami Dade College and she recommended Mobile Application Development.</a:t>
            </a:r>
          </a:p>
          <a:p>
            <a:endParaRPr lang="en-US" dirty="0"/>
          </a:p>
          <a:p>
            <a:r>
              <a:rPr lang="en-US" dirty="0" smtClean="0"/>
              <a:t>I started researching the career and decided that I do want to go into software development .</a:t>
            </a:r>
          </a:p>
          <a:p>
            <a:endParaRPr lang="en-US" dirty="0"/>
          </a:p>
          <a:p>
            <a:r>
              <a:rPr lang="en-US" dirty="0" smtClean="0"/>
              <a:t>Why?</a:t>
            </a:r>
          </a:p>
          <a:p>
            <a:pPr marL="285750" indent="-285750">
              <a:buFont typeface="Arial" panose="020B0604020202020204" pitchFamily="34" charset="0"/>
              <a:buChar char="•"/>
            </a:pPr>
            <a:r>
              <a:rPr lang="en-US" dirty="0" smtClean="0"/>
              <a:t>It is currently rated as one of the best jobs</a:t>
            </a:r>
          </a:p>
          <a:p>
            <a:pPr marL="285750" indent="-285750">
              <a:buFont typeface="Arial" panose="020B0604020202020204" pitchFamily="34" charset="0"/>
              <a:buChar char="•"/>
            </a:pPr>
            <a:r>
              <a:rPr lang="en-US" dirty="0" smtClean="0"/>
              <a:t>Software developers are in high demand</a:t>
            </a:r>
          </a:p>
          <a:p>
            <a:pPr marL="285750" indent="-285750">
              <a:buFont typeface="Arial" panose="020B0604020202020204" pitchFamily="34" charset="0"/>
              <a:buChar char="•"/>
            </a:pPr>
            <a:r>
              <a:rPr lang="en-US" dirty="0" smtClean="0"/>
              <a:t>There is a good job outlook</a:t>
            </a:r>
          </a:p>
          <a:p>
            <a:pPr marL="285750" indent="-285750">
              <a:buFont typeface="Arial" panose="020B0604020202020204" pitchFamily="34" charset="0"/>
              <a:buChar char="•"/>
            </a:pPr>
            <a:r>
              <a:rPr lang="en-US" dirty="0" smtClean="0"/>
              <a:t>It pays well.</a:t>
            </a:r>
          </a:p>
          <a:p>
            <a:pPr marL="285750" indent="-285750">
              <a:buFont typeface="Arial" panose="020B0604020202020204" pitchFamily="34" charset="0"/>
              <a:buChar char="•"/>
            </a:pPr>
            <a:r>
              <a:rPr lang="en-US" dirty="0" smtClean="0"/>
              <a:t>And I also enjoy programming.</a:t>
            </a:r>
          </a:p>
          <a:p>
            <a:endParaRPr lang="en-US" dirty="0"/>
          </a:p>
        </p:txBody>
      </p:sp>
      <p:pic>
        <p:nvPicPr>
          <p:cNvPr id="6" name="Picture 5"/>
          <p:cNvPicPr/>
          <p:nvPr/>
        </p:nvPicPr>
        <p:blipFill rotWithShape="1">
          <a:blip r:embed="rId5"/>
          <a:srcRect l="12190" t="1445" r="13283" b="4796"/>
          <a:stretch/>
        </p:blipFill>
        <p:spPr bwMode="auto">
          <a:xfrm>
            <a:off x="5183188" y="987424"/>
            <a:ext cx="6172199" cy="4873625"/>
          </a:xfrm>
          <a:prstGeom prst="rect">
            <a:avLst/>
          </a:prstGeom>
          <a:ln>
            <a:noFill/>
          </a:ln>
          <a:extLst>
            <a:ext uri="{53640926-AAD7-44D8-BBD7-CCE9431645EC}">
              <a14:shadowObscured xmlns:a14="http://schemas.microsoft.com/office/drawing/2010/main"/>
            </a:ext>
          </a:extLst>
        </p:spPr>
      </p:pic>
      <p:sp>
        <p:nvSpPr>
          <p:cNvPr id="5" name="Footer Placeholder 4"/>
          <p:cNvSpPr>
            <a:spLocks noGrp="1"/>
          </p:cNvSpPr>
          <p:nvPr>
            <p:ph type="ftr" sz="quarter" idx="11"/>
          </p:nvPr>
        </p:nvSpPr>
        <p:spPr>
          <a:xfrm>
            <a:off x="839789" y="6356350"/>
            <a:ext cx="10515598" cy="365125"/>
          </a:xfrm>
        </p:spPr>
        <p:txBody>
          <a:bodyPr/>
          <a:lstStyle/>
          <a:p>
            <a:r>
              <a:rPr lang="en-US" dirty="0" smtClean="0"/>
              <a:t>http://money.usnews.com/careers/best-jobs/software-developer</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9368386"/>
      </p:ext>
    </p:extLst>
  </p:cSld>
  <p:clrMapOvr>
    <a:masterClrMapping/>
  </p:clrMapOvr>
  <mc:AlternateContent xmlns:mc="http://schemas.openxmlformats.org/markup-compatibility/2006">
    <mc:Choice xmlns:p14="http://schemas.microsoft.com/office/powerpoint/2010/main" Requires="p14">
      <p:transition spd="slow" p14:dur="2000" advTm="39419"/>
    </mc:Choice>
    <mc:Fallback>
      <p:transition spd="slow" advTm="39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65138"/>
            <a:ext cx="3932237" cy="685800"/>
          </a:xfrm>
        </p:spPr>
        <p:txBody>
          <a:bodyPr>
            <a:normAutofit/>
          </a:bodyPr>
          <a:lstStyle/>
          <a:p>
            <a:r>
              <a:rPr lang="en-US" sz="2000" b="1" dirty="0"/>
              <a:t>There is also a high demand for mobile application developers</a:t>
            </a:r>
            <a:r>
              <a:rPr lang="en-US" sz="2000" b="1" dirty="0" smtClean="0"/>
              <a:t>.</a:t>
            </a:r>
            <a:endParaRPr lang="en-US" b="1" dirty="0"/>
          </a:p>
        </p:txBody>
      </p:sp>
      <p:sp>
        <p:nvSpPr>
          <p:cNvPr id="4" name="Text Placeholder 3"/>
          <p:cNvSpPr>
            <a:spLocks noGrp="1"/>
          </p:cNvSpPr>
          <p:nvPr>
            <p:ph type="body" sz="half" idx="2"/>
          </p:nvPr>
        </p:nvSpPr>
        <p:spPr>
          <a:xfrm>
            <a:off x="839788" y="1295400"/>
            <a:ext cx="3932237" cy="4573588"/>
          </a:xfrm>
        </p:spPr>
        <p:txBody>
          <a:bodyPr>
            <a:normAutofit/>
          </a:bodyPr>
          <a:lstStyle/>
          <a:p>
            <a:endParaRPr lang="en-US" dirty="0" smtClean="0"/>
          </a:p>
          <a:p>
            <a:endParaRPr lang="en-US" dirty="0"/>
          </a:p>
          <a:p>
            <a:r>
              <a:rPr lang="en-US" dirty="0" smtClean="0"/>
              <a:t>I decided to focus on Mobile Applications Development. </a:t>
            </a:r>
          </a:p>
        </p:txBody>
      </p:sp>
      <p:sp>
        <p:nvSpPr>
          <p:cNvPr id="3" name="Footer Placeholder 2"/>
          <p:cNvSpPr>
            <a:spLocks noGrp="1"/>
          </p:cNvSpPr>
          <p:nvPr>
            <p:ph type="ftr" sz="quarter" idx="11"/>
          </p:nvPr>
        </p:nvSpPr>
        <p:spPr>
          <a:xfrm>
            <a:off x="839788" y="6356350"/>
            <a:ext cx="10515600" cy="365125"/>
          </a:xfrm>
        </p:spPr>
        <p:txBody>
          <a:bodyPr/>
          <a:lstStyle/>
          <a:p>
            <a:r>
              <a:rPr lang="en-US" dirty="0" smtClean="0"/>
              <a:t>https://www.keynote.com/resources/articles/new-challenges-managing-mobile-app-lifecycle</a:t>
            </a:r>
            <a:endParaRPr lang="en-US" dirty="0"/>
          </a:p>
        </p:txBody>
      </p:sp>
      <p:pic>
        <p:nvPicPr>
          <p:cNvPr id="8" name="Content Placeholder 4"/>
          <p:cNvPicPr>
            <a:picLocks noGrp="1"/>
          </p:cNvPicPr>
          <p:nvPr>
            <p:ph idx="1"/>
          </p:nvPr>
        </p:nvPicPr>
        <p:blipFill rotWithShape="1">
          <a:blip r:embed="rId5"/>
          <a:srcRect l="134" t="2975" r="-134" b="5190"/>
          <a:stretch/>
        </p:blipFill>
        <p:spPr bwMode="auto">
          <a:xfrm>
            <a:off x="5183188" y="1845572"/>
            <a:ext cx="6172200" cy="3186828"/>
          </a:xfrm>
          <a:prstGeom prst="rect">
            <a:avLst/>
          </a:prstGeom>
          <a:ln>
            <a:noFill/>
          </a:ln>
          <a:extLst>
            <a:ext uri="{53640926-AAD7-44D8-BBD7-CCE9431645EC}">
              <a14:shadowObscured xmlns:a14="http://schemas.microsoft.com/office/drawing/2010/main"/>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74554033"/>
      </p:ext>
    </p:extLst>
  </p:cSld>
  <p:clrMapOvr>
    <a:masterClrMapping/>
  </p:clrMapOvr>
  <mc:AlternateContent xmlns:mc="http://schemas.openxmlformats.org/markup-compatibility/2006">
    <mc:Choice xmlns:p14="http://schemas.microsoft.com/office/powerpoint/2010/main" Requires="p14">
      <p:transition spd="slow" p14:dur="2000" advTm="9206"/>
    </mc:Choice>
    <mc:Fallback>
      <p:transition spd="slow" advTm="9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are more Mobile Devices than People:</a:t>
            </a:r>
            <a:endParaRPr lang="en-US" dirty="0"/>
          </a:p>
        </p:txBody>
      </p:sp>
      <p:sp>
        <p:nvSpPr>
          <p:cNvPr id="3" name="Text Placeholder 2"/>
          <p:cNvSpPr>
            <a:spLocks noGrp="1"/>
          </p:cNvSpPr>
          <p:nvPr>
            <p:ph type="body" idx="1"/>
          </p:nvPr>
        </p:nvSpPr>
        <p:spPr/>
        <p:txBody>
          <a:bodyPr/>
          <a:lstStyle/>
          <a:p>
            <a:r>
              <a:rPr lang="en-US" dirty="0" smtClean="0"/>
              <a:t>People in the World</a:t>
            </a:r>
            <a:endParaRPr lang="en-US" dirty="0"/>
          </a:p>
        </p:txBody>
      </p:sp>
      <p:sp>
        <p:nvSpPr>
          <p:cNvPr id="5" name="Text Placeholder 4"/>
          <p:cNvSpPr>
            <a:spLocks noGrp="1"/>
          </p:cNvSpPr>
          <p:nvPr>
            <p:ph type="body" sz="quarter" idx="3"/>
          </p:nvPr>
        </p:nvSpPr>
        <p:spPr/>
        <p:txBody>
          <a:bodyPr/>
          <a:lstStyle/>
          <a:p>
            <a:r>
              <a:rPr lang="en-US" dirty="0" smtClean="0"/>
              <a:t>Mobile Devices in the World</a:t>
            </a:r>
            <a:endParaRPr lang="en-US" dirty="0"/>
          </a:p>
        </p:txBody>
      </p:sp>
      <p:sp>
        <p:nvSpPr>
          <p:cNvPr id="4" name="Footer Placeholder 3"/>
          <p:cNvSpPr>
            <a:spLocks noGrp="1"/>
          </p:cNvSpPr>
          <p:nvPr>
            <p:ph type="ftr" sz="quarter" idx="11"/>
          </p:nvPr>
        </p:nvSpPr>
        <p:spPr>
          <a:xfrm>
            <a:off x="839788" y="5797288"/>
            <a:ext cx="10515600" cy="924187"/>
          </a:xfrm>
        </p:spPr>
        <p:txBody>
          <a:bodyPr/>
          <a:lstStyle/>
          <a:p>
            <a:r>
              <a:rPr lang="en-US" dirty="0" smtClean="0"/>
              <a:t>http://www.independent.co.uk/life-style/gadgets-and-tech/news/there-are-officially-more-mobile-devices-than-people-in-the-world-9780518.html </a:t>
            </a:r>
          </a:p>
          <a:p>
            <a:r>
              <a:rPr lang="en-US" dirty="0" smtClean="0"/>
              <a:t>http://www.census.gov/popclock/ </a:t>
            </a:r>
          </a:p>
          <a:p>
            <a:r>
              <a:rPr lang="en-US" dirty="0" smtClean="0"/>
              <a:t>https://gsmaintelligence.com/</a:t>
            </a:r>
            <a:endParaRPr lang="en-US" dirty="0"/>
          </a:p>
        </p:txBody>
      </p:sp>
      <p:pic>
        <p:nvPicPr>
          <p:cNvPr id="10" name="Content Placeholder 6"/>
          <p:cNvPicPr>
            <a:picLocks noGrp="1"/>
          </p:cNvPicPr>
          <p:nvPr>
            <p:ph sz="half" idx="2"/>
          </p:nvPr>
        </p:nvPicPr>
        <p:blipFill rotWithShape="1">
          <a:blip r:embed="rId5"/>
          <a:srcRect t="3291" b="5114"/>
          <a:stretch/>
        </p:blipFill>
        <p:spPr bwMode="auto">
          <a:xfrm>
            <a:off x="839788" y="3019315"/>
            <a:ext cx="5157787" cy="2656107"/>
          </a:xfrm>
          <a:prstGeom prst="rect">
            <a:avLst/>
          </a:prstGeom>
          <a:ln>
            <a:noFill/>
          </a:ln>
          <a:extLst>
            <a:ext uri="{53640926-AAD7-44D8-BBD7-CCE9431645EC}">
              <a14:shadowObscured xmlns:a14="http://schemas.microsoft.com/office/drawing/2010/main"/>
            </a:ext>
          </a:extLst>
        </p:spPr>
      </p:pic>
      <p:pic>
        <p:nvPicPr>
          <p:cNvPr id="11" name="Content Placeholder 8"/>
          <p:cNvPicPr>
            <a:picLocks noGrp="1"/>
          </p:cNvPicPr>
          <p:nvPr>
            <p:ph sz="quarter" idx="4"/>
          </p:nvPr>
        </p:nvPicPr>
        <p:blipFill rotWithShape="1">
          <a:blip r:embed="rId6"/>
          <a:srcRect t="3002" b="5587"/>
          <a:stretch/>
        </p:blipFill>
        <p:spPr bwMode="auto">
          <a:xfrm>
            <a:off x="6172200" y="3015456"/>
            <a:ext cx="5183188" cy="2663826"/>
          </a:xfrm>
          <a:prstGeom prst="rect">
            <a:avLst/>
          </a:prstGeom>
          <a:ln>
            <a:noFill/>
          </a:ln>
          <a:extLst>
            <a:ext uri="{53640926-AAD7-44D8-BBD7-CCE9431645EC}">
              <a14:shadowObscured xmlns:a14="http://schemas.microsoft.com/office/drawing/2010/main"/>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39848814"/>
      </p:ext>
    </p:extLst>
  </p:cSld>
  <p:clrMapOvr>
    <a:masterClrMapping/>
  </p:clrMapOvr>
  <mc:AlternateContent xmlns:mc="http://schemas.openxmlformats.org/markup-compatibility/2006">
    <mc:Choice xmlns:p14="http://schemas.microsoft.com/office/powerpoint/2010/main" Requires="p14">
      <p:transition spd="slow" p14:dur="2000" advTm="14935"/>
    </mc:Choice>
    <mc:Fallback>
      <p:transition spd="slow" advTm="14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number of Mobile Devices has passed the number of  Desktops</a:t>
            </a:r>
            <a:r>
              <a:rPr lang="en-US" dirty="0" smtClean="0"/>
              <a:t>.</a:t>
            </a:r>
            <a:endParaRPr lang="en-US" dirty="0"/>
          </a:p>
        </p:txBody>
      </p:sp>
      <p:sp>
        <p:nvSpPr>
          <p:cNvPr id="4" name="Text Placeholder 3"/>
          <p:cNvSpPr>
            <a:spLocks noGrp="1"/>
          </p:cNvSpPr>
          <p:nvPr>
            <p:ph type="body" sz="half" idx="2"/>
          </p:nvPr>
        </p:nvSpPr>
        <p:spPr/>
        <p:txBody>
          <a:bodyPr/>
          <a:lstStyle/>
          <a:p>
            <a:endParaRPr lang="en-US" dirty="0" smtClean="0"/>
          </a:p>
          <a:p>
            <a:endParaRPr lang="en-US" dirty="0"/>
          </a:p>
          <a:p>
            <a:r>
              <a:rPr lang="en-US" dirty="0" smtClean="0"/>
              <a:t>The majority of devices are ARM.</a:t>
            </a:r>
          </a:p>
          <a:p>
            <a:endParaRPr lang="en-US" dirty="0"/>
          </a:p>
        </p:txBody>
      </p:sp>
      <p:sp>
        <p:nvSpPr>
          <p:cNvPr id="3" name="Footer Placeholder 2"/>
          <p:cNvSpPr>
            <a:spLocks noGrp="1"/>
          </p:cNvSpPr>
          <p:nvPr>
            <p:ph type="ftr" sz="quarter" idx="11"/>
          </p:nvPr>
        </p:nvSpPr>
        <p:spPr>
          <a:xfrm>
            <a:off x="839788" y="6356350"/>
            <a:ext cx="10191052" cy="365125"/>
          </a:xfrm>
        </p:spPr>
        <p:txBody>
          <a:bodyPr/>
          <a:lstStyle/>
          <a:p>
            <a:r>
              <a:rPr lang="en-US" dirty="0" smtClean="0"/>
              <a:t>http://www.smartinsights.com/mobile-marketing/mobile-marketing-analytics/mobile-marketing-statistics/</a:t>
            </a:r>
            <a:endParaRPr lang="en-US" dirty="0"/>
          </a:p>
        </p:txBody>
      </p:sp>
      <p:pic>
        <p:nvPicPr>
          <p:cNvPr id="9" name="Content Placeholder 6"/>
          <p:cNvPicPr>
            <a:picLocks noGrp="1"/>
          </p:cNvPicPr>
          <p:nvPr>
            <p:ph idx="1"/>
          </p:nvPr>
        </p:nvPicPr>
        <p:blipFill rotWithShape="1">
          <a:blip r:embed="rId5"/>
          <a:srcRect l="184" t="2121" r="36101" b="6494"/>
          <a:stretch/>
        </p:blipFill>
        <p:spPr bwMode="auto">
          <a:xfrm>
            <a:off x="5247400" y="987425"/>
            <a:ext cx="6043775" cy="4873625"/>
          </a:xfrm>
          <a:prstGeom prst="rect">
            <a:avLst/>
          </a:prstGeom>
          <a:ln>
            <a:noFill/>
          </a:ln>
          <a:extLst>
            <a:ext uri="{53640926-AAD7-44D8-BBD7-CCE9431645EC}">
              <a14:shadowObscured xmlns:a14="http://schemas.microsoft.com/office/drawing/2010/main"/>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09699927"/>
      </p:ext>
    </p:extLst>
  </p:cSld>
  <p:clrMapOvr>
    <a:masterClrMapping/>
  </p:clrMapOvr>
  <mc:AlternateContent xmlns:mc="http://schemas.openxmlformats.org/markup-compatibility/2006">
    <mc:Choice xmlns:p14="http://schemas.microsoft.com/office/powerpoint/2010/main" Requires="p14">
      <p:transition spd="slow" p14:dur="2000" advTm="12144"/>
    </mc:Choice>
    <mc:Fallback>
      <p:transition spd="slow" advTm="12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584200"/>
          </a:xfrm>
        </p:spPr>
        <p:txBody>
          <a:bodyPr/>
          <a:lstStyle/>
          <a:p>
            <a:r>
              <a:rPr lang="en-US" dirty="0" smtClean="0"/>
              <a:t>Who is ARM?</a:t>
            </a:r>
            <a:endParaRPr lang="en-US" dirty="0"/>
          </a:p>
        </p:txBody>
      </p:sp>
      <p:sp>
        <p:nvSpPr>
          <p:cNvPr id="4" name="Text Placeholder 3"/>
          <p:cNvSpPr>
            <a:spLocks noGrp="1"/>
          </p:cNvSpPr>
          <p:nvPr>
            <p:ph type="body" sz="half" idx="2"/>
          </p:nvPr>
        </p:nvSpPr>
        <p:spPr>
          <a:xfrm>
            <a:off x="839788" y="1041400"/>
            <a:ext cx="3932237" cy="4827588"/>
          </a:xfrm>
        </p:spPr>
        <p:txBody>
          <a:bodyPr>
            <a:normAutofit/>
          </a:bodyPr>
          <a:lstStyle/>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ARM </a:t>
            </a:r>
            <a:r>
              <a:rPr lang="en-US" dirty="0"/>
              <a:t>Ltd (the Company) began in 1990.</a:t>
            </a:r>
          </a:p>
          <a:p>
            <a:pPr marL="285750" indent="-285750">
              <a:buFont typeface="Arial" panose="020B0604020202020204" pitchFamily="34" charset="0"/>
              <a:buChar char="•"/>
            </a:pPr>
            <a:r>
              <a:rPr lang="en-US" dirty="0"/>
              <a:t>It came out of Acorn Computers who first developed the ARM processor in 1985</a:t>
            </a:r>
            <a:r>
              <a:rPr lang="en-US" dirty="0" smtClean="0"/>
              <a:t>.</a:t>
            </a:r>
          </a:p>
          <a:p>
            <a:pPr marL="285750" indent="-285750">
              <a:buFont typeface="Arial" panose="020B0604020202020204" pitchFamily="34" charset="0"/>
              <a:buChar char="•"/>
            </a:pPr>
            <a:r>
              <a:rPr lang="en-US" dirty="0" smtClean="0"/>
              <a:t>ARM = Advanced RISC Machine</a:t>
            </a:r>
            <a:endParaRPr lang="en-US" dirty="0"/>
          </a:p>
          <a:p>
            <a:pPr marL="285750" indent="-285750">
              <a:buFont typeface="Arial" panose="020B0604020202020204" pitchFamily="34" charset="0"/>
              <a:buChar char="•"/>
            </a:pPr>
            <a:r>
              <a:rPr lang="en-US" dirty="0"/>
              <a:t>ARM does not sell silicon(chips)… It sells IP (Intellectual Property.)</a:t>
            </a:r>
          </a:p>
          <a:p>
            <a:pPr marL="285750" indent="-285750">
              <a:buFont typeface="Arial" panose="020B0604020202020204" pitchFamily="34" charset="0"/>
              <a:buChar char="•"/>
            </a:pPr>
            <a:r>
              <a:rPr lang="en-US" dirty="0"/>
              <a:t>ARM (with their  partners) has sold over </a:t>
            </a:r>
            <a:r>
              <a:rPr lang="en-US" dirty="0" smtClean="0"/>
              <a:t>60 </a:t>
            </a:r>
            <a:r>
              <a:rPr lang="en-US" dirty="0"/>
              <a:t>BILLION chips</a:t>
            </a:r>
            <a:r>
              <a:rPr lang="en-US" dirty="0" smtClean="0"/>
              <a:t>.</a:t>
            </a:r>
            <a:endParaRPr lang="en-US" dirty="0"/>
          </a:p>
        </p:txBody>
      </p:sp>
      <p:pic>
        <p:nvPicPr>
          <p:cNvPr id="5" name="Content Placeholder 4"/>
          <p:cNvPicPr>
            <a:picLocks noGrp="1"/>
          </p:cNvPicPr>
          <p:nvPr>
            <p:ph idx="1"/>
          </p:nvPr>
        </p:nvPicPr>
        <p:blipFill rotWithShape="1">
          <a:blip r:embed="rId5"/>
          <a:srcRect l="8755" t="11905" r="10707" b="7378"/>
          <a:stretch/>
        </p:blipFill>
        <p:spPr bwMode="auto">
          <a:xfrm>
            <a:off x="5183188" y="1685297"/>
            <a:ext cx="6172200" cy="3477880"/>
          </a:xfrm>
          <a:prstGeom prst="rect">
            <a:avLst/>
          </a:prstGeom>
          <a:ln>
            <a:noFill/>
          </a:ln>
          <a:extLst>
            <a:ext uri="{53640926-AAD7-44D8-BBD7-CCE9431645EC}">
              <a14:shadowObscured xmlns:a14="http://schemas.microsoft.com/office/drawing/2010/main"/>
            </a:ext>
          </a:extLst>
        </p:spPr>
      </p:pic>
      <p:sp>
        <p:nvSpPr>
          <p:cNvPr id="6" name="Footer Placeholder 5"/>
          <p:cNvSpPr>
            <a:spLocks noGrp="1"/>
          </p:cNvSpPr>
          <p:nvPr>
            <p:ph type="ftr" sz="quarter" idx="11"/>
          </p:nvPr>
        </p:nvSpPr>
        <p:spPr/>
        <p:txBody>
          <a:bodyPr/>
          <a:lstStyle/>
          <a:p>
            <a:r>
              <a:rPr lang="en-US" smtClean="0"/>
              <a:t>http://www.arm.com/</a:t>
            </a:r>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61190715"/>
      </p:ext>
    </p:extLst>
  </p:cSld>
  <p:clrMapOvr>
    <a:masterClrMapping/>
  </p:clrMapOvr>
  <mc:AlternateContent xmlns:mc="http://schemas.openxmlformats.org/markup-compatibility/2006">
    <mc:Choice xmlns:p14="http://schemas.microsoft.com/office/powerpoint/2010/main" Requires="p14">
      <p:transition spd="slow" p14:dur="2000" advTm="27370"/>
    </mc:Choice>
    <mc:Fallback>
      <p:transition spd="slow" advTm="2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on an ARM architecture…</a:t>
            </a:r>
            <a:endParaRPr lang="en-US" dirty="0"/>
          </a:p>
        </p:txBody>
      </p:sp>
      <p:sp>
        <p:nvSpPr>
          <p:cNvPr id="4" name="Text Placeholder 3"/>
          <p:cNvSpPr>
            <a:spLocks noGrp="1"/>
          </p:cNvSpPr>
          <p:nvPr>
            <p:ph type="body" sz="half" idx="2"/>
          </p:nvPr>
        </p:nvSpPr>
        <p:spPr/>
        <p:txBody>
          <a:bodyPr>
            <a:normAutofit/>
          </a:bodyPr>
          <a:lstStyle/>
          <a:p>
            <a:r>
              <a:rPr lang="en-US" dirty="0" smtClean="0"/>
              <a:t>First I decided on the ARM’s latest architecture ARMv7.</a:t>
            </a:r>
          </a:p>
          <a:p>
            <a:endParaRPr lang="en-US" dirty="0"/>
          </a:p>
          <a:p>
            <a:r>
              <a:rPr lang="en-US" dirty="0" smtClean="0"/>
              <a:t>I choose The “Cortex-A” version for Applications.</a:t>
            </a:r>
          </a:p>
          <a:p>
            <a:r>
              <a:rPr lang="en-US" dirty="0" smtClean="0"/>
              <a:t>A: Applications</a:t>
            </a:r>
          </a:p>
          <a:p>
            <a:r>
              <a:rPr lang="en-US" dirty="0" smtClean="0"/>
              <a:t>R: Real-time</a:t>
            </a:r>
          </a:p>
          <a:p>
            <a:r>
              <a:rPr lang="en-US" dirty="0" smtClean="0"/>
              <a:t>M: Micro-Controller</a:t>
            </a:r>
          </a:p>
          <a:p>
            <a:endParaRPr lang="en-US" dirty="0"/>
          </a:p>
          <a:p>
            <a:r>
              <a:rPr lang="en-US" dirty="0" smtClean="0"/>
              <a:t>I </a:t>
            </a:r>
            <a:r>
              <a:rPr lang="en-US" dirty="0"/>
              <a:t>choose CORTEX-A9 because it is currently  widely used &amp; stable. </a:t>
            </a:r>
            <a:endParaRPr lang="en-US" dirty="0" smtClean="0"/>
          </a:p>
          <a:p>
            <a:endParaRPr lang="en-US" dirty="0"/>
          </a:p>
          <a:p>
            <a:endParaRPr lang="en-US" dirty="0"/>
          </a:p>
        </p:txBody>
      </p:sp>
      <p:pic>
        <p:nvPicPr>
          <p:cNvPr id="5" name="Content Placeholder 4"/>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5183188" y="1689153"/>
            <a:ext cx="6172200" cy="3470168"/>
          </a:xfrm>
          <a:prstGeom prst="rect">
            <a:avLst/>
          </a:prstGeom>
        </p:spPr>
      </p:pic>
      <p:sp>
        <p:nvSpPr>
          <p:cNvPr id="3" name="Footer Placeholder 2"/>
          <p:cNvSpPr>
            <a:spLocks noGrp="1"/>
          </p:cNvSpPr>
          <p:nvPr>
            <p:ph type="ftr" sz="quarter" idx="11"/>
          </p:nvPr>
        </p:nvSpPr>
        <p:spPr/>
        <p:txBody>
          <a:bodyPr/>
          <a:lstStyle/>
          <a:p>
            <a:r>
              <a:rPr lang="en-US" smtClean="0"/>
              <a:t>https://www.youtube.com/watch?v=7LqPJGnBPMM</a:t>
            </a:r>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79918436"/>
      </p:ext>
    </p:extLst>
  </p:cSld>
  <p:clrMapOvr>
    <a:masterClrMapping/>
  </p:clrMapOvr>
  <mc:AlternateContent xmlns:mc="http://schemas.openxmlformats.org/markup-compatibility/2006">
    <mc:Choice xmlns:p14="http://schemas.microsoft.com/office/powerpoint/2010/main" Requires="p14">
      <p:transition spd="slow" p14:dur="2000" advTm="21462"/>
    </mc:Choice>
    <mc:Fallback>
      <p:transition spd="slow" advTm="21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9338</TotalTime>
  <Words>2594</Words>
  <Application>Microsoft Office PowerPoint</Application>
  <PresentationFormat>Widescreen</PresentationFormat>
  <Paragraphs>422</Paragraphs>
  <Slides>37</Slides>
  <Notes>32</Notes>
  <HiddenSlides>0</HiddenSlides>
  <MMClips>37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CIS 5220: Research Report: Summary of the  ARM Cortex-A9  Architecture</vt:lpstr>
      <vt:lpstr>Introduction</vt:lpstr>
      <vt:lpstr>The ARM Cortex-A9 is widely used and stable</vt:lpstr>
      <vt:lpstr>2. Architecture Selection</vt:lpstr>
      <vt:lpstr>There is also a high demand for mobile application developers.</vt:lpstr>
      <vt:lpstr>There are more Mobile Devices than People:</vt:lpstr>
      <vt:lpstr>The number of Mobile Devices has passed the number of  Desktops.</vt:lpstr>
      <vt:lpstr>Who is ARM?</vt:lpstr>
      <vt:lpstr>Deciding on an ARM architecture…</vt:lpstr>
      <vt:lpstr>3. Architecture Overview</vt:lpstr>
      <vt:lpstr>Advanced Multicore Technologies:</vt:lpstr>
      <vt:lpstr>4. Architecture Analysis </vt:lpstr>
      <vt:lpstr>4.1 Central Processing Unit (CPU)</vt:lpstr>
      <vt:lpstr>CPU has 7 Processor Modes: </vt:lpstr>
      <vt:lpstr>Registers</vt:lpstr>
      <vt:lpstr>4.2 Arithmetic Logic Unit (ALU)  The ARM arithmetic logic unit has a 32-bit barrel shifter that is capable of shift and rotate operations The 32 bit Thumb instructions have almost the same access as ARM instructions The 16 bit thumb instructions only allow access to the barrel shifter with separate instructions</vt:lpstr>
      <vt:lpstr>4.3 FPU</vt:lpstr>
      <vt:lpstr>4.4 Cache</vt:lpstr>
      <vt:lpstr>Cache Features</vt:lpstr>
      <vt:lpstr>L2 Cache Control</vt:lpstr>
      <vt:lpstr>4.5 Memory Management Unit (MMU)</vt:lpstr>
      <vt:lpstr>4.6. Main Memory Architecture</vt:lpstr>
      <vt:lpstr>4.7 Instruction Fetch and Decode</vt:lpstr>
      <vt:lpstr>Pipeline</vt:lpstr>
      <vt:lpstr>Instruction Fetch</vt:lpstr>
      <vt:lpstr>Decode, Rename, Issue, Execute</vt:lpstr>
      <vt:lpstr>Data Memory System</vt:lpstr>
      <vt:lpstr>Write Back Stage</vt:lpstr>
      <vt:lpstr>5. Special or Interesting Features: Multi-Processing</vt:lpstr>
      <vt:lpstr>Accelerator Coherence Port (ACP)</vt:lpstr>
      <vt:lpstr>Special or Interesting Features: GPU Compute</vt:lpstr>
      <vt:lpstr>5. Special or Interesting Features: big.LITTLE</vt:lpstr>
      <vt:lpstr>Special or Interesting Features: big.LITTLE</vt:lpstr>
      <vt:lpstr>Summary</vt:lpstr>
      <vt:lpstr>Leigh Williamson, a Distinguished Engineer from IBM, says: </vt:lpstr>
      <vt:lpstr>Thank You.</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5220: Computer Architecture Presentation</dc:title>
  <dc:creator>Bernice Templeman</dc:creator>
  <cp:lastModifiedBy>Bernice Templeman</cp:lastModifiedBy>
  <cp:revision>128</cp:revision>
  <dcterms:created xsi:type="dcterms:W3CDTF">2015-11-17T00:18:35Z</dcterms:created>
  <dcterms:modified xsi:type="dcterms:W3CDTF">2015-12-22T15:46:41Z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